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342" r:id="rId3"/>
    <p:sldId id="348" r:id="rId4"/>
    <p:sldId id="349" r:id="rId5"/>
    <p:sldId id="343" r:id="rId6"/>
    <p:sldId id="344" r:id="rId7"/>
    <p:sldId id="345" r:id="rId8"/>
    <p:sldId id="346" r:id="rId9"/>
    <p:sldId id="284" r:id="rId10"/>
    <p:sldId id="302" r:id="rId11"/>
    <p:sldId id="285" r:id="rId12"/>
    <p:sldId id="286" r:id="rId13"/>
    <p:sldId id="287" r:id="rId14"/>
    <p:sldId id="338" r:id="rId15"/>
    <p:sldId id="308"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3" r:id="rId31"/>
    <p:sldId id="304" r:id="rId32"/>
    <p:sldId id="305" r:id="rId33"/>
    <p:sldId id="306" r:id="rId34"/>
    <p:sldId id="307" r:id="rId35"/>
    <p:sldId id="309" r:id="rId36"/>
    <p:sldId id="310" r:id="rId37"/>
    <p:sldId id="311" r:id="rId38"/>
    <p:sldId id="312" r:id="rId39"/>
    <p:sldId id="313" r:id="rId40"/>
    <p:sldId id="314" r:id="rId41"/>
    <p:sldId id="315" r:id="rId42"/>
    <p:sldId id="316" r:id="rId43"/>
    <p:sldId id="317" r:id="rId44"/>
    <p:sldId id="318" r:id="rId45"/>
    <p:sldId id="319" r:id="rId46"/>
    <p:sldId id="321" r:id="rId47"/>
    <p:sldId id="320"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9" r:id="rId65"/>
    <p:sldId id="340" r:id="rId66"/>
    <p:sldId id="27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8427B-FA69-40CA-BF9E-A4726592D553}" type="datetimeFigureOut">
              <a:rPr lang="en-IN" smtClean="0"/>
              <a:t>20-09-2023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CFA10-534C-4A7D-87FB-167400271504}" type="slidenum">
              <a:rPr lang="en-IN" smtClean="0"/>
              <a:t>‹#›</a:t>
            </a:fld>
            <a:endParaRPr lang="en-IN"/>
          </a:p>
        </p:txBody>
      </p:sp>
    </p:spTree>
    <p:extLst>
      <p:ext uri="{BB962C8B-B14F-4D97-AF65-F5344CB8AC3E}">
        <p14:creationId xmlns:p14="http://schemas.microsoft.com/office/powerpoint/2010/main" val="81872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94841CC-EE15-4355-8AED-D0E9A39D5AE9}"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7DCE36-3060-4593-B5EE-FDF9B74E2518}" type="slidenum">
              <a:rPr lang="en-IN" smtClean="0"/>
              <a:t>‹#›</a:t>
            </a:fld>
            <a:endParaRPr lang="en-IN"/>
          </a:p>
        </p:txBody>
      </p:sp>
    </p:spTree>
    <p:extLst>
      <p:ext uri="{BB962C8B-B14F-4D97-AF65-F5344CB8AC3E}">
        <p14:creationId xmlns:p14="http://schemas.microsoft.com/office/powerpoint/2010/main" val="1996096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94841CC-EE15-4355-8AED-D0E9A39D5AE9}"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7DCE36-3060-4593-B5EE-FDF9B74E2518}" type="slidenum">
              <a:rPr lang="en-IN" smtClean="0"/>
              <a:t>‹#›</a:t>
            </a:fld>
            <a:endParaRPr lang="en-IN"/>
          </a:p>
        </p:txBody>
      </p:sp>
    </p:spTree>
    <p:extLst>
      <p:ext uri="{BB962C8B-B14F-4D97-AF65-F5344CB8AC3E}">
        <p14:creationId xmlns:p14="http://schemas.microsoft.com/office/powerpoint/2010/main" val="517239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94841CC-EE15-4355-8AED-D0E9A39D5AE9}"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7DCE36-3060-4593-B5EE-FDF9B74E2518}" type="slidenum">
              <a:rPr lang="en-IN" smtClean="0"/>
              <a:t>‹#›</a:t>
            </a:fld>
            <a:endParaRPr lang="en-IN"/>
          </a:p>
        </p:txBody>
      </p:sp>
    </p:spTree>
    <p:extLst>
      <p:ext uri="{BB962C8B-B14F-4D97-AF65-F5344CB8AC3E}">
        <p14:creationId xmlns:p14="http://schemas.microsoft.com/office/powerpoint/2010/main" val="430527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94841CC-EE15-4355-8AED-D0E9A39D5AE9}"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7DCE36-3060-4593-B5EE-FDF9B74E2518}" type="slidenum">
              <a:rPr lang="en-IN" smtClean="0"/>
              <a:t>‹#›</a:t>
            </a:fld>
            <a:endParaRPr lang="en-IN"/>
          </a:p>
        </p:txBody>
      </p:sp>
    </p:spTree>
    <p:extLst>
      <p:ext uri="{BB962C8B-B14F-4D97-AF65-F5344CB8AC3E}">
        <p14:creationId xmlns:p14="http://schemas.microsoft.com/office/powerpoint/2010/main" val="26091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94841CC-EE15-4355-8AED-D0E9A39D5AE9}"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7DCE36-3060-4593-B5EE-FDF9B74E2518}" type="slidenum">
              <a:rPr lang="en-IN" smtClean="0"/>
              <a:t>‹#›</a:t>
            </a:fld>
            <a:endParaRPr lang="en-IN"/>
          </a:p>
        </p:txBody>
      </p:sp>
    </p:spTree>
    <p:extLst>
      <p:ext uri="{BB962C8B-B14F-4D97-AF65-F5344CB8AC3E}">
        <p14:creationId xmlns:p14="http://schemas.microsoft.com/office/powerpoint/2010/main" val="2165209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94841CC-EE15-4355-8AED-D0E9A39D5AE9}"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7DCE36-3060-4593-B5EE-FDF9B74E2518}" type="slidenum">
              <a:rPr lang="en-IN" smtClean="0"/>
              <a:t>‹#›</a:t>
            </a:fld>
            <a:endParaRPr lang="en-IN"/>
          </a:p>
        </p:txBody>
      </p:sp>
    </p:spTree>
    <p:extLst>
      <p:ext uri="{BB962C8B-B14F-4D97-AF65-F5344CB8AC3E}">
        <p14:creationId xmlns:p14="http://schemas.microsoft.com/office/powerpoint/2010/main" val="162319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94841CC-EE15-4355-8AED-D0E9A39D5AE9}" type="datetimeFigureOut">
              <a:rPr lang="en-IN" smtClean="0"/>
              <a:t>20-09-2023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7DCE36-3060-4593-B5EE-FDF9B74E2518}" type="slidenum">
              <a:rPr lang="en-IN" smtClean="0"/>
              <a:t>‹#›</a:t>
            </a:fld>
            <a:endParaRPr lang="en-IN"/>
          </a:p>
        </p:txBody>
      </p:sp>
    </p:spTree>
    <p:extLst>
      <p:ext uri="{BB962C8B-B14F-4D97-AF65-F5344CB8AC3E}">
        <p14:creationId xmlns:p14="http://schemas.microsoft.com/office/powerpoint/2010/main" val="3012808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94841CC-EE15-4355-8AED-D0E9A39D5AE9}" type="datetimeFigureOut">
              <a:rPr lang="en-IN" smtClean="0"/>
              <a:t>20-09-2023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7DCE36-3060-4593-B5EE-FDF9B74E2518}" type="slidenum">
              <a:rPr lang="en-IN" smtClean="0"/>
              <a:t>‹#›</a:t>
            </a:fld>
            <a:endParaRPr lang="en-IN"/>
          </a:p>
        </p:txBody>
      </p:sp>
    </p:spTree>
    <p:extLst>
      <p:ext uri="{BB962C8B-B14F-4D97-AF65-F5344CB8AC3E}">
        <p14:creationId xmlns:p14="http://schemas.microsoft.com/office/powerpoint/2010/main" val="1627562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4841CC-EE15-4355-8AED-D0E9A39D5AE9}" type="datetimeFigureOut">
              <a:rPr lang="en-IN" smtClean="0"/>
              <a:t>20-09-2023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7DCE36-3060-4593-B5EE-FDF9B74E2518}" type="slidenum">
              <a:rPr lang="en-IN" smtClean="0"/>
              <a:t>‹#›</a:t>
            </a:fld>
            <a:endParaRPr lang="en-IN"/>
          </a:p>
        </p:txBody>
      </p:sp>
    </p:spTree>
    <p:extLst>
      <p:ext uri="{BB962C8B-B14F-4D97-AF65-F5344CB8AC3E}">
        <p14:creationId xmlns:p14="http://schemas.microsoft.com/office/powerpoint/2010/main" val="1743252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94841CC-EE15-4355-8AED-D0E9A39D5AE9}"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7DCE36-3060-4593-B5EE-FDF9B74E2518}" type="slidenum">
              <a:rPr lang="en-IN" smtClean="0"/>
              <a:t>‹#›</a:t>
            </a:fld>
            <a:endParaRPr lang="en-IN"/>
          </a:p>
        </p:txBody>
      </p:sp>
    </p:spTree>
    <p:extLst>
      <p:ext uri="{BB962C8B-B14F-4D97-AF65-F5344CB8AC3E}">
        <p14:creationId xmlns:p14="http://schemas.microsoft.com/office/powerpoint/2010/main" val="336959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94841CC-EE15-4355-8AED-D0E9A39D5AE9}"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7DCE36-3060-4593-B5EE-FDF9B74E2518}" type="slidenum">
              <a:rPr lang="en-IN" smtClean="0"/>
              <a:t>‹#›</a:t>
            </a:fld>
            <a:endParaRPr lang="en-IN"/>
          </a:p>
        </p:txBody>
      </p:sp>
    </p:spTree>
    <p:extLst>
      <p:ext uri="{BB962C8B-B14F-4D97-AF65-F5344CB8AC3E}">
        <p14:creationId xmlns:p14="http://schemas.microsoft.com/office/powerpoint/2010/main" val="920991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841CC-EE15-4355-8AED-D0E9A39D5AE9}" type="datetimeFigureOut">
              <a:rPr lang="en-IN" smtClean="0"/>
              <a:t>20-09-2023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DCE36-3060-4593-B5EE-FDF9B74E2518}" type="slidenum">
              <a:rPr lang="en-IN" smtClean="0"/>
              <a:t>‹#›</a:t>
            </a:fld>
            <a:endParaRPr lang="en-IN"/>
          </a:p>
        </p:txBody>
      </p:sp>
    </p:spTree>
    <p:extLst>
      <p:ext uri="{BB962C8B-B14F-4D97-AF65-F5344CB8AC3E}">
        <p14:creationId xmlns:p14="http://schemas.microsoft.com/office/powerpoint/2010/main" val="116262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jpe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69.w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2.jpeg"/><Relationship Id="rId4" Type="http://schemas.openxmlformats.org/officeDocument/2006/relationships/image" Target="../media/image71.jpe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73.jpe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5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png"/><Relationship Id="rId7" Type="http://schemas.openxmlformats.org/officeDocument/2006/relationships/image" Target="../media/image7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5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png"/><Relationship Id="rId7" Type="http://schemas.openxmlformats.org/officeDocument/2006/relationships/image" Target="../media/image8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2.wmf"/><Relationship Id="rId5" Type="http://schemas.openxmlformats.org/officeDocument/2006/relationships/oleObject" Target="../embeddings/oleObject2.bin"/><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61.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6.png"/><Relationship Id="rId7"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8.jpe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5.png"/><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6.png"/><Relationship Id="rId9" Type="http://schemas.openxmlformats.org/officeDocument/2006/relationships/image" Target="../media/image91.wmf"/></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57925"/>
            <a:ext cx="8772525" cy="600075"/>
          </a:xfrm>
          <a:prstGeom prst="rect">
            <a:avLst/>
          </a:prstGeom>
        </p:spPr>
      </p:pic>
      <p:pic>
        <p:nvPicPr>
          <p:cNvPr id="3" name="Picture 2"/>
          <p:cNvPicPr>
            <a:picLocks noChangeAspect="1"/>
          </p:cNvPicPr>
          <p:nvPr/>
        </p:nvPicPr>
        <p:blipFill>
          <a:blip r:embed="rId3"/>
          <a:stretch>
            <a:fillRect/>
          </a:stretch>
        </p:blipFill>
        <p:spPr>
          <a:xfrm>
            <a:off x="7991475" y="6276397"/>
            <a:ext cx="4200525" cy="590840"/>
          </a:xfrm>
          <a:prstGeom prst="rect">
            <a:avLst/>
          </a:prstGeom>
        </p:spPr>
      </p:pic>
      <p:sp>
        <p:nvSpPr>
          <p:cNvPr id="8" name="Rectangle 7">
            <a:extLst>
              <a:ext uri="{FF2B5EF4-FFF2-40B4-BE49-F238E27FC236}">
                <a16:creationId xmlns:a16="http://schemas.microsoft.com/office/drawing/2014/main" id="{ED6A286D-1BC7-450F-B975-31EC9A6B2C81}"/>
              </a:ext>
            </a:extLst>
          </p:cNvPr>
          <p:cNvSpPr/>
          <p:nvPr/>
        </p:nvSpPr>
        <p:spPr>
          <a:xfrm>
            <a:off x="1414256" y="4687358"/>
            <a:ext cx="9277087" cy="1200329"/>
          </a:xfrm>
          <a:prstGeom prst="rect">
            <a:avLst/>
          </a:prstGeom>
        </p:spPr>
        <p:txBody>
          <a:bodyPr wrap="square">
            <a:spAutoFit/>
          </a:bodyPr>
          <a:lstStyle/>
          <a:p>
            <a:pPr algn="ctr"/>
            <a:r>
              <a:rPr lang="en-US" sz="3600" b="1" dirty="0" smtClean="0">
                <a:solidFill>
                  <a:srgbClr val="365F91"/>
                </a:solidFill>
                <a:latin typeface="Times New Roman" panose="02020603050405020304" pitchFamily="18" charset="0"/>
              </a:rPr>
              <a:t>IIT Hyderabad Campus</a:t>
            </a:r>
          </a:p>
          <a:p>
            <a:pPr algn="ctr"/>
            <a:r>
              <a:rPr lang="en-US" sz="3600" b="1" dirty="0" smtClean="0">
                <a:solidFill>
                  <a:srgbClr val="365F91"/>
                </a:solidFill>
                <a:latin typeface="Times New Roman" panose="02020603050405020304" pitchFamily="18" charset="0"/>
              </a:rPr>
              <a:t>Salient Features</a:t>
            </a:r>
            <a:endParaRPr lang="en-IN" sz="3600" dirty="0"/>
          </a:p>
        </p:txBody>
      </p:sp>
      <p:pic>
        <p:nvPicPr>
          <p:cNvPr id="7" name="Picture 6"/>
          <p:cNvPicPr>
            <a:picLocks noChangeAspect="1"/>
          </p:cNvPicPr>
          <p:nvPr/>
        </p:nvPicPr>
        <p:blipFill>
          <a:blip r:embed="rId4"/>
          <a:stretch>
            <a:fillRect/>
          </a:stretch>
        </p:blipFill>
        <p:spPr>
          <a:xfrm>
            <a:off x="0" y="0"/>
            <a:ext cx="2304488" cy="206062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0055" y="623477"/>
            <a:ext cx="7479510" cy="4159428"/>
          </a:xfrm>
          <a:prstGeom prst="rect">
            <a:avLst/>
          </a:prstGeom>
          <a:effectLst>
            <a:glow>
              <a:schemeClr val="accent2">
                <a:lumMod val="75000"/>
                <a:alpha val="44000"/>
              </a:schemeClr>
            </a:glow>
            <a:softEdge rad="635000"/>
          </a:effectLst>
        </p:spPr>
      </p:pic>
    </p:spTree>
    <p:extLst>
      <p:ext uri="{BB962C8B-B14F-4D97-AF65-F5344CB8AC3E}">
        <p14:creationId xmlns:p14="http://schemas.microsoft.com/office/powerpoint/2010/main" val="1749253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GRIHA Parameters for Buildings</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468904" y="896227"/>
            <a:ext cx="4442845" cy="5121084"/>
          </a:xfrm>
          <a:prstGeom prst="rect">
            <a:avLst/>
          </a:prstGeom>
        </p:spPr>
      </p:pic>
    </p:spTree>
    <p:extLst>
      <p:ext uri="{BB962C8B-B14F-4D97-AF65-F5344CB8AC3E}">
        <p14:creationId xmlns:p14="http://schemas.microsoft.com/office/powerpoint/2010/main" val="1113686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Hostels</a:t>
            </a:r>
            <a:endParaRPr lang="en-IN" sz="3200" b="1" dirty="0">
              <a:solidFill>
                <a:schemeClr val="accent1">
                  <a:lumMod val="75000"/>
                </a:schemeClr>
              </a:solidFill>
            </a:endParaRPr>
          </a:p>
        </p:txBody>
      </p:sp>
      <p:pic>
        <p:nvPicPr>
          <p:cNvPr id="5" name="Picture 2"/>
          <p:cNvPicPr>
            <a:picLocks noChangeAspect="1"/>
          </p:cNvPicPr>
          <p:nvPr/>
        </p:nvPicPr>
        <p:blipFill>
          <a:blip r:embed="rId4"/>
          <a:srcRect/>
          <a:stretch>
            <a:fillRect/>
          </a:stretch>
        </p:blipFill>
        <p:spPr bwMode="auto">
          <a:xfrm>
            <a:off x="9040877" y="1088521"/>
            <a:ext cx="2524125" cy="1339850"/>
          </a:xfrm>
          <a:prstGeom prst="rect">
            <a:avLst/>
          </a:prstGeom>
          <a:noFill/>
          <a:ln w="9525">
            <a:noFill/>
            <a:miter lim="800000"/>
            <a:headEnd/>
            <a:tailEnd/>
          </a:ln>
        </p:spPr>
      </p:pic>
      <p:grpSp>
        <p:nvGrpSpPr>
          <p:cNvPr id="6" name="Group 22"/>
          <p:cNvGrpSpPr>
            <a:grpSpLocks/>
          </p:cNvGrpSpPr>
          <p:nvPr/>
        </p:nvGrpSpPr>
        <p:grpSpPr bwMode="auto">
          <a:xfrm>
            <a:off x="1288561" y="896227"/>
            <a:ext cx="6529748" cy="5287245"/>
            <a:chOff x="393699" y="622790"/>
            <a:chExt cx="7126289" cy="6155835"/>
          </a:xfrm>
        </p:grpSpPr>
        <p:grpSp>
          <p:nvGrpSpPr>
            <p:cNvPr id="8" name="Group 18"/>
            <p:cNvGrpSpPr>
              <a:grpSpLocks/>
            </p:cNvGrpSpPr>
            <p:nvPr/>
          </p:nvGrpSpPr>
          <p:grpSpPr bwMode="auto">
            <a:xfrm>
              <a:off x="393699" y="622790"/>
              <a:ext cx="6705601" cy="5625609"/>
              <a:chOff x="1097289" y="544380"/>
              <a:chExt cx="2579564" cy="2164104"/>
            </a:xfrm>
          </p:grpSpPr>
          <p:pic>
            <p:nvPicPr>
              <p:cNvPr id="22" name="Picture 13" descr="Z:\PROJECTS\INSTITUTIONAL\IITH_PHASE II\20190329_Pre bid meeting\XREF_SITE greyscale-1.jpg"/>
              <p:cNvPicPr>
                <a:picLocks noChangeAspect="1" noChangeArrowheads="1"/>
              </p:cNvPicPr>
              <p:nvPr/>
            </p:nvPicPr>
            <p:blipFill>
              <a:blip r:embed="rId5">
                <a:clrChange>
                  <a:clrFrom>
                    <a:srgbClr val="FFFFFF"/>
                  </a:clrFrom>
                  <a:clrTo>
                    <a:srgbClr val="FFFFFF">
                      <a:alpha val="0"/>
                    </a:srgbClr>
                  </a:clrTo>
                </a:clrChange>
              </a:blip>
              <a:srcRect l="22272" t="3477" r="24760" b="65112"/>
              <a:stretch>
                <a:fillRect/>
              </a:stretch>
            </p:blipFill>
            <p:spPr bwMode="auto">
              <a:xfrm>
                <a:off x="1097289" y="544380"/>
                <a:ext cx="2579564" cy="2164104"/>
              </a:xfrm>
              <a:prstGeom prst="rect">
                <a:avLst/>
              </a:prstGeom>
              <a:noFill/>
              <a:ln w="9525">
                <a:noFill/>
                <a:miter lim="800000"/>
                <a:headEnd/>
                <a:tailEnd/>
              </a:ln>
            </p:spPr>
          </p:pic>
          <p:sp>
            <p:nvSpPr>
              <p:cNvPr id="23" name="Rectangle 22"/>
              <p:cNvSpPr/>
              <p:nvPr/>
            </p:nvSpPr>
            <p:spPr>
              <a:xfrm>
                <a:off x="1765073" y="1904949"/>
                <a:ext cx="685785" cy="380936"/>
              </a:xfrm>
              <a:prstGeom prst="rect">
                <a:avLst/>
              </a:prstGeom>
              <a:solidFill>
                <a:schemeClr val="accent6">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9" name="Rectangle 8"/>
            <p:cNvSpPr/>
            <p:nvPr/>
          </p:nvSpPr>
          <p:spPr>
            <a:xfrm>
              <a:off x="636727" y="1102818"/>
              <a:ext cx="529829" cy="125291"/>
            </a:xfrm>
            <a:prstGeom prst="rect">
              <a:avLst/>
            </a:prstGeom>
          </p:spPr>
          <p:txBody>
            <a:bodyPr wrap="none" lIns="0" tIns="0" rIns="0" bIns="0"/>
            <a:lstStyle/>
            <a:p>
              <a:pPr fontAlgn="auto">
                <a:spcBef>
                  <a:spcPts val="0"/>
                </a:spcBef>
                <a:spcAft>
                  <a:spcPts val="0"/>
                </a:spcAft>
                <a:defRPr/>
              </a:pPr>
              <a:r>
                <a:rPr lang="en-US" sz="850">
                  <a:solidFill>
                    <a:srgbClr val="6D6E70"/>
                  </a:solidFill>
                  <a:latin typeface="Segoe UI"/>
                  <a:cs typeface="+mn-cs"/>
                </a:rPr>
                <a:t>SITE PLAN</a:t>
              </a:r>
            </a:p>
          </p:txBody>
        </p:sp>
        <p:sp>
          <p:nvSpPr>
            <p:cNvPr id="10" name="Rectangle 7"/>
            <p:cNvSpPr>
              <a:spLocks noChangeArrowheads="1"/>
            </p:cNvSpPr>
            <p:nvPr/>
          </p:nvSpPr>
          <p:spPr bwMode="auto">
            <a:xfrm>
              <a:off x="1155700" y="4114800"/>
              <a:ext cx="457200" cy="128587"/>
            </a:xfrm>
            <a:prstGeom prst="rect">
              <a:avLst/>
            </a:prstGeom>
            <a:noFill/>
            <a:ln w="9525">
              <a:noFill/>
              <a:miter lim="800000"/>
              <a:headEnd/>
              <a:tailEnd/>
            </a:ln>
          </p:spPr>
          <p:txBody>
            <a:bodyPr wrap="none" lIns="0" tIns="0" rIns="0" bIns="0"/>
            <a:lstStyle/>
            <a:p>
              <a:pPr>
                <a:spcAft>
                  <a:spcPts val="213"/>
                </a:spcAft>
              </a:pPr>
              <a:r>
                <a:rPr lang="en-US" sz="1300">
                  <a:latin typeface="Tahoma" pitchFamily="34" charset="0"/>
                </a:rPr>
                <a:t>BOY'S</a:t>
              </a:r>
            </a:p>
          </p:txBody>
        </p:sp>
        <p:sp>
          <p:nvSpPr>
            <p:cNvPr id="11" name="Rectangle 8"/>
            <p:cNvSpPr>
              <a:spLocks noChangeArrowheads="1"/>
            </p:cNvSpPr>
            <p:nvPr/>
          </p:nvSpPr>
          <p:spPr bwMode="auto">
            <a:xfrm>
              <a:off x="1155700" y="4267200"/>
              <a:ext cx="622300" cy="125413"/>
            </a:xfrm>
            <a:prstGeom prst="rect">
              <a:avLst/>
            </a:prstGeom>
            <a:noFill/>
            <a:ln w="9525">
              <a:noFill/>
              <a:miter lim="800000"/>
              <a:headEnd/>
              <a:tailEnd/>
            </a:ln>
          </p:spPr>
          <p:txBody>
            <a:bodyPr wrap="none" lIns="0" tIns="0" rIns="0" bIns="0"/>
            <a:lstStyle/>
            <a:p>
              <a:r>
                <a:rPr lang="en-US" sz="1300">
                  <a:latin typeface="Tahoma" pitchFamily="34" charset="0"/>
                </a:rPr>
                <a:t>HOSTEL</a:t>
              </a:r>
            </a:p>
          </p:txBody>
        </p:sp>
        <p:sp>
          <p:nvSpPr>
            <p:cNvPr id="12" name="Rectangle 11"/>
            <p:cNvSpPr/>
            <p:nvPr/>
          </p:nvSpPr>
          <p:spPr>
            <a:xfrm>
              <a:off x="2660949" y="2511204"/>
              <a:ext cx="214347" cy="66419"/>
            </a:xfrm>
            <a:prstGeom prst="rect">
              <a:avLst/>
            </a:prstGeom>
          </p:spPr>
          <p:txBody>
            <a:bodyPr wrap="none" lIns="0" tIns="0" rIns="0" bIns="0"/>
            <a:lstStyle/>
            <a:p>
              <a:pPr fontAlgn="auto">
                <a:spcBef>
                  <a:spcPts val="0"/>
                </a:spcBef>
                <a:spcAft>
                  <a:spcPts val="0"/>
                </a:spcAft>
                <a:defRPr/>
              </a:pPr>
              <a:r>
                <a:rPr lang="en-US" sz="550" b="1">
                  <a:latin typeface="Tahoma"/>
                  <a:cs typeface="+mn-cs"/>
                </a:rPr>
                <a:t>OLAR</a:t>
              </a:r>
            </a:p>
          </p:txBody>
        </p:sp>
        <p:sp>
          <p:nvSpPr>
            <p:cNvPr id="13" name="Rectangle 12"/>
            <p:cNvSpPr/>
            <p:nvPr/>
          </p:nvSpPr>
          <p:spPr>
            <a:xfrm>
              <a:off x="2609626" y="2609322"/>
              <a:ext cx="442280" cy="63400"/>
            </a:xfrm>
            <a:prstGeom prst="rect">
              <a:avLst/>
            </a:prstGeom>
          </p:spPr>
          <p:txBody>
            <a:bodyPr wrap="none" lIns="0" tIns="0" rIns="0" bIns="0"/>
            <a:lstStyle/>
            <a:p>
              <a:pPr fontAlgn="auto">
                <a:spcBef>
                  <a:spcPts val="0"/>
                </a:spcBef>
                <a:spcAft>
                  <a:spcPts val="0"/>
                </a:spcAft>
                <a:defRPr/>
              </a:pPr>
              <a:r>
                <a:rPr lang="en-US" sz="550" b="1">
                  <a:latin typeface="Tahoma"/>
                  <a:cs typeface="+mn-cs"/>
                </a:rPr>
                <a:t>FARMING 2</a:t>
              </a:r>
            </a:p>
          </p:txBody>
        </p:sp>
        <p:sp>
          <p:nvSpPr>
            <p:cNvPr id="14" name="Rectangle 13"/>
            <p:cNvSpPr/>
            <p:nvPr/>
          </p:nvSpPr>
          <p:spPr>
            <a:xfrm>
              <a:off x="5492746" y="3157280"/>
              <a:ext cx="246047" cy="86042"/>
            </a:xfrm>
            <a:prstGeom prst="rect">
              <a:avLst/>
            </a:prstGeom>
          </p:spPr>
          <p:txBody>
            <a:bodyPr wrap="none" lIns="0" tIns="0" rIns="0" bIns="0"/>
            <a:lstStyle/>
            <a:p>
              <a:pPr fontAlgn="auto">
                <a:spcBef>
                  <a:spcPts val="0"/>
                </a:spcBef>
                <a:spcAft>
                  <a:spcPts val="0"/>
                </a:spcAft>
                <a:defRPr/>
              </a:pPr>
              <a:r>
                <a:rPr lang="en-US" sz="550" b="1">
                  <a:latin typeface="Tahoma"/>
                  <a:cs typeface="+mn-cs"/>
                </a:rPr>
                <a:t>DNB4</a:t>
              </a:r>
            </a:p>
          </p:txBody>
        </p:sp>
        <p:sp>
          <p:nvSpPr>
            <p:cNvPr id="15" name="Rectangle 14"/>
            <p:cNvSpPr/>
            <p:nvPr/>
          </p:nvSpPr>
          <p:spPr>
            <a:xfrm>
              <a:off x="798242" y="5724978"/>
              <a:ext cx="537377" cy="182653"/>
            </a:xfrm>
            <a:prstGeom prst="rect">
              <a:avLst/>
            </a:prstGeom>
          </p:spPr>
          <p:txBody>
            <a:bodyPr lIns="0" tIns="0" rIns="0" bIns="0"/>
            <a:lstStyle/>
            <a:p>
              <a:pPr fontAlgn="auto">
                <a:lnSpc>
                  <a:spcPts val="768"/>
                </a:lnSpc>
                <a:spcBef>
                  <a:spcPts val="0"/>
                </a:spcBef>
                <a:spcAft>
                  <a:spcPts val="0"/>
                </a:spcAft>
                <a:defRPr/>
              </a:pPr>
              <a:r>
                <a:rPr lang="en-US" sz="550" b="1">
                  <a:latin typeface="Tahoma"/>
                  <a:cs typeface="+mn-cs"/>
                </a:rPr>
                <a:t>SOLAR FARMING 1</a:t>
              </a:r>
            </a:p>
          </p:txBody>
        </p:sp>
        <p:sp>
          <p:nvSpPr>
            <p:cNvPr id="16" name="Rectangle 13"/>
            <p:cNvSpPr>
              <a:spLocks noChangeArrowheads="1"/>
            </p:cNvSpPr>
            <p:nvPr/>
          </p:nvSpPr>
          <p:spPr bwMode="auto">
            <a:xfrm>
              <a:off x="2822575" y="5791200"/>
              <a:ext cx="1000125" cy="225425"/>
            </a:xfrm>
            <a:prstGeom prst="rect">
              <a:avLst/>
            </a:prstGeom>
            <a:noFill/>
            <a:ln w="9525">
              <a:noFill/>
              <a:miter lim="800000"/>
              <a:headEnd/>
              <a:tailEnd/>
            </a:ln>
          </p:spPr>
          <p:txBody>
            <a:bodyPr lIns="0" tIns="0" rIns="0" bIns="0"/>
            <a:lstStyle/>
            <a:p>
              <a:pPr>
                <a:spcAft>
                  <a:spcPts val="213"/>
                </a:spcAft>
              </a:pPr>
              <a:r>
                <a:rPr lang="en-US" sz="1300">
                  <a:latin typeface="Tahoma" pitchFamily="34" charset="0"/>
                </a:rPr>
                <a:t>DINING HALL</a:t>
              </a:r>
            </a:p>
          </p:txBody>
        </p:sp>
        <p:sp>
          <p:nvSpPr>
            <p:cNvPr id="17" name="Rectangle 14"/>
            <p:cNvSpPr>
              <a:spLocks noChangeArrowheads="1"/>
            </p:cNvSpPr>
            <p:nvPr/>
          </p:nvSpPr>
          <p:spPr bwMode="auto">
            <a:xfrm>
              <a:off x="1706563" y="6608763"/>
              <a:ext cx="566737" cy="60325"/>
            </a:xfrm>
            <a:prstGeom prst="rect">
              <a:avLst/>
            </a:prstGeom>
            <a:noFill/>
            <a:ln w="9525">
              <a:noFill/>
              <a:miter lim="800000"/>
              <a:headEnd/>
              <a:tailEnd/>
            </a:ln>
          </p:spPr>
          <p:txBody>
            <a:bodyPr wrap="none" lIns="0" tIns="0" rIns="0" bIns="0"/>
            <a:lstStyle/>
            <a:p>
              <a:r>
                <a:rPr lang="en-US" sz="600">
                  <a:latin typeface="Tahoma" pitchFamily="34" charset="0"/>
                </a:rPr>
                <a:t>HEAVY LABS 3</a:t>
              </a:r>
            </a:p>
          </p:txBody>
        </p:sp>
        <p:sp>
          <p:nvSpPr>
            <p:cNvPr id="18" name="Rectangle 17"/>
            <p:cNvSpPr/>
            <p:nvPr/>
          </p:nvSpPr>
          <p:spPr>
            <a:xfrm>
              <a:off x="1109196" y="6724282"/>
              <a:ext cx="128307" cy="54343"/>
            </a:xfrm>
            <a:prstGeom prst="rect">
              <a:avLst/>
            </a:prstGeom>
          </p:spPr>
          <p:txBody>
            <a:bodyPr wrap="none" lIns="0" tIns="0" rIns="0" bIns="0"/>
            <a:lstStyle/>
            <a:p>
              <a:pPr fontAlgn="auto">
                <a:spcBef>
                  <a:spcPts val="0"/>
                </a:spcBef>
                <a:spcAft>
                  <a:spcPts val="0"/>
                </a:spcAft>
                <a:defRPr/>
              </a:pPr>
              <a:r>
                <a:rPr lang="en-US" sz="850">
                  <a:latin typeface="Segoe UI"/>
                  <a:cs typeface="+mn-cs"/>
                </a:rPr>
                <a:t>WK</a:t>
              </a:r>
            </a:p>
          </p:txBody>
        </p:sp>
        <p:sp>
          <p:nvSpPr>
            <p:cNvPr id="19" name="Rectangle 16"/>
            <p:cNvSpPr>
              <a:spLocks noChangeArrowheads="1"/>
            </p:cNvSpPr>
            <p:nvPr/>
          </p:nvSpPr>
          <p:spPr bwMode="auto">
            <a:xfrm>
              <a:off x="7065963" y="5861050"/>
              <a:ext cx="431800" cy="36513"/>
            </a:xfrm>
            <a:prstGeom prst="rect">
              <a:avLst/>
            </a:prstGeom>
            <a:noFill/>
            <a:ln w="9525">
              <a:noFill/>
              <a:miter lim="800000"/>
              <a:headEnd/>
              <a:tailEnd/>
            </a:ln>
          </p:spPr>
          <p:txBody>
            <a:bodyPr wrap="none" lIns="0" tIns="0" rIns="0" bIns="0"/>
            <a:lstStyle/>
            <a:p>
              <a:pPr algn="r">
                <a:spcAft>
                  <a:spcPts val="213"/>
                </a:spcAft>
              </a:pPr>
              <a:r>
                <a:rPr lang="en-US" sz="400">
                  <a:latin typeface="Tahoma" pitchFamily="34" charset="0"/>
                </a:rPr>
                <a:t>VSH4 -12110.BOSQM</a:t>
              </a:r>
            </a:p>
          </p:txBody>
        </p:sp>
        <p:sp>
          <p:nvSpPr>
            <p:cNvPr id="20" name="Rectangle 17"/>
            <p:cNvSpPr>
              <a:spLocks noChangeArrowheads="1"/>
            </p:cNvSpPr>
            <p:nvPr/>
          </p:nvSpPr>
          <p:spPr bwMode="auto">
            <a:xfrm>
              <a:off x="7305675" y="5953125"/>
              <a:ext cx="214313" cy="57150"/>
            </a:xfrm>
            <a:prstGeom prst="rect">
              <a:avLst/>
            </a:prstGeom>
            <a:noFill/>
            <a:ln w="9525">
              <a:noFill/>
              <a:miter lim="800000"/>
              <a:headEnd/>
              <a:tailEnd/>
            </a:ln>
          </p:spPr>
          <p:txBody>
            <a:bodyPr wrap="none" lIns="0" tIns="0" rIns="0" bIns="0"/>
            <a:lstStyle/>
            <a:p>
              <a:pPr algn="r"/>
              <a:r>
                <a:rPr lang="en-US" sz="600">
                  <a:latin typeface="Tahoma" pitchFamily="34" charset="0"/>
                </a:rPr>
                <a:t>VSH4</a:t>
              </a:r>
            </a:p>
          </p:txBody>
        </p:sp>
        <p:sp>
          <p:nvSpPr>
            <p:cNvPr id="21" name="Rectangle 18"/>
            <p:cNvSpPr>
              <a:spLocks noChangeArrowheads="1"/>
            </p:cNvSpPr>
            <p:nvPr/>
          </p:nvSpPr>
          <p:spPr bwMode="auto">
            <a:xfrm>
              <a:off x="4999038" y="6010275"/>
              <a:ext cx="811212" cy="92075"/>
            </a:xfrm>
            <a:prstGeom prst="rect">
              <a:avLst/>
            </a:prstGeom>
            <a:noFill/>
            <a:ln w="9525">
              <a:noFill/>
              <a:miter lim="800000"/>
              <a:headEnd/>
              <a:tailEnd/>
            </a:ln>
          </p:spPr>
          <p:txBody>
            <a:bodyPr wrap="none" lIns="0" tIns="0" rIns="0" bIns="0"/>
            <a:lstStyle/>
            <a:p>
              <a:r>
                <a:rPr lang="en-US" sz="400">
                  <a:latin typeface="Tahoma" pitchFamily="34" charset="0"/>
                </a:rPr>
                <a:t>BOYS HOSTEL PHI </a:t>
              </a:r>
              <a:r>
                <a:rPr lang="en-US" sz="600">
                  <a:latin typeface="Tahoma" pitchFamily="34" charset="0"/>
                </a:rPr>
                <a:t>(JBH1 + 2</a:t>
              </a:r>
            </a:p>
          </p:txBody>
        </p:sp>
      </p:grpSp>
      <p:sp>
        <p:nvSpPr>
          <p:cNvPr id="24" name="Rectangle 23"/>
          <p:cNvSpPr/>
          <p:nvPr/>
        </p:nvSpPr>
        <p:spPr>
          <a:xfrm>
            <a:off x="8979208" y="2996904"/>
            <a:ext cx="2544762" cy="1258888"/>
          </a:xfrm>
          <a:prstGeom prst="rect">
            <a:avLst/>
          </a:prstGeom>
        </p:spPr>
        <p:txBody>
          <a:bodyPr lIns="0" tIns="0" rIns="0" bIns="0"/>
          <a:lstStyle/>
          <a:p>
            <a:pPr algn="just" fontAlgn="auto">
              <a:spcBef>
                <a:spcPts val="0"/>
              </a:spcBef>
              <a:spcAft>
                <a:spcPts val="1260"/>
              </a:spcAft>
              <a:defRPr/>
            </a:pPr>
            <a:r>
              <a:rPr lang="en-US" sz="1200" b="1" dirty="0">
                <a:solidFill>
                  <a:srgbClr val="6D6E70"/>
                </a:solidFill>
                <a:cs typeface="+mn-cs"/>
              </a:rPr>
              <a:t>DESIGN CONCEPT</a:t>
            </a:r>
          </a:p>
          <a:p>
            <a:pPr algn="just" fontAlgn="auto">
              <a:lnSpc>
                <a:spcPts val="1200"/>
              </a:lnSpc>
              <a:spcBef>
                <a:spcPts val="0"/>
              </a:spcBef>
              <a:spcAft>
                <a:spcPts val="0"/>
              </a:spcAft>
              <a:defRPr/>
            </a:pPr>
            <a:r>
              <a:rPr lang="en-US" sz="1200" b="1" dirty="0">
                <a:solidFill>
                  <a:srgbClr val="6D6E70"/>
                </a:solidFill>
                <a:cs typeface="+mn-cs"/>
              </a:rPr>
              <a:t>Inspired by the image of leaves, twigs and branches growing from the same tree with the same family roots, these leave-clusters forming a new pattern of community living, connected with each other through its essential architectonical elements, the central common green and paths.</a:t>
            </a:r>
          </a:p>
        </p:txBody>
      </p:sp>
    </p:spTree>
    <p:extLst>
      <p:ext uri="{BB962C8B-B14F-4D97-AF65-F5344CB8AC3E}">
        <p14:creationId xmlns:p14="http://schemas.microsoft.com/office/powerpoint/2010/main" val="124025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Hostels</a:t>
            </a:r>
            <a:endParaRPr lang="en-IN" sz="3200" b="1" dirty="0">
              <a:solidFill>
                <a:schemeClr val="accent1">
                  <a:lumMod val="75000"/>
                </a:schemeClr>
              </a:solidFill>
            </a:endParaRPr>
          </a:p>
        </p:txBody>
      </p:sp>
      <p:pic>
        <p:nvPicPr>
          <p:cNvPr id="25" name="Picture 1"/>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1716832" y="1120402"/>
            <a:ext cx="8257477" cy="4280919"/>
          </a:xfrm>
          <a:prstGeom prst="rect">
            <a:avLst/>
          </a:prstGeom>
          <a:noFill/>
          <a:ln w="9525">
            <a:noFill/>
            <a:miter lim="800000"/>
            <a:headEnd/>
            <a:tailEnd/>
          </a:ln>
        </p:spPr>
      </p:pic>
      <p:sp>
        <p:nvSpPr>
          <p:cNvPr id="26" name="Rectangle 6"/>
          <p:cNvSpPr>
            <a:spLocks noChangeArrowheads="1"/>
          </p:cNvSpPr>
          <p:nvPr/>
        </p:nvSpPr>
        <p:spPr bwMode="auto">
          <a:xfrm>
            <a:off x="440353" y="5752290"/>
            <a:ext cx="9953948" cy="609600"/>
          </a:xfrm>
          <a:prstGeom prst="rect">
            <a:avLst/>
          </a:prstGeom>
          <a:noFill/>
          <a:ln w="9525">
            <a:noFill/>
            <a:miter lim="800000"/>
            <a:headEnd/>
            <a:tailEnd/>
          </a:ln>
        </p:spPr>
        <p:txBody>
          <a:bodyPr lIns="0" tIns="0" rIns="0" bIns="0"/>
          <a:lstStyle/>
          <a:p>
            <a:pPr algn="just"/>
            <a:r>
              <a:rPr lang="en-US" sz="1200" dirty="0">
                <a:latin typeface="Segoe UI" pitchFamily="34" charset="0"/>
              </a:rPr>
              <a:t>Two clusters are linked with; one central access with main staircase and one lift </a:t>
            </a:r>
            <a:r>
              <a:rPr lang="en-US" sz="1200" b="1" dirty="0">
                <a:latin typeface="Georgia" pitchFamily="18" charset="0"/>
              </a:rPr>
              <a:t>(13</a:t>
            </a:r>
            <a:r>
              <a:rPr lang="en-US" sz="1200" dirty="0">
                <a:latin typeface="Segoe UI" pitchFamily="34" charset="0"/>
              </a:rPr>
              <a:t> persons). Two of those staircases/ Lifts are provided per one building and ensure the sufficient access as well as escape exit</a:t>
            </a:r>
          </a:p>
        </p:txBody>
      </p:sp>
    </p:spTree>
    <p:extLst>
      <p:ext uri="{BB962C8B-B14F-4D97-AF65-F5344CB8AC3E}">
        <p14:creationId xmlns:p14="http://schemas.microsoft.com/office/powerpoint/2010/main" val="1469508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Hostels</a:t>
            </a:r>
            <a:endParaRPr lang="en-IN" sz="3200" b="1" dirty="0">
              <a:solidFill>
                <a:schemeClr val="accent1">
                  <a:lumMod val="75000"/>
                </a:schemeClr>
              </a:solidFill>
            </a:endParaRPr>
          </a:p>
        </p:txBody>
      </p:sp>
      <p:grpSp>
        <p:nvGrpSpPr>
          <p:cNvPr id="25" name="Group 9"/>
          <p:cNvGrpSpPr>
            <a:grpSpLocks/>
          </p:cNvGrpSpPr>
          <p:nvPr/>
        </p:nvGrpSpPr>
        <p:grpSpPr bwMode="auto">
          <a:xfrm>
            <a:off x="143329" y="1434798"/>
            <a:ext cx="6629400" cy="4502150"/>
            <a:chOff x="646113" y="2130425"/>
            <a:chExt cx="6924675" cy="4703763"/>
          </a:xfrm>
        </p:grpSpPr>
        <p:pic>
          <p:nvPicPr>
            <p:cNvPr id="26" name="Picture 1"/>
            <p:cNvPicPr>
              <a:picLocks noChangeAspect="1"/>
            </p:cNvPicPr>
            <p:nvPr/>
          </p:nvPicPr>
          <p:blipFill>
            <a:blip r:embed="rId4"/>
            <a:srcRect/>
            <a:stretch>
              <a:fillRect/>
            </a:stretch>
          </p:blipFill>
          <p:spPr bwMode="auto">
            <a:xfrm>
              <a:off x="646113" y="2130425"/>
              <a:ext cx="6921500" cy="1470025"/>
            </a:xfrm>
            <a:prstGeom prst="rect">
              <a:avLst/>
            </a:prstGeom>
            <a:noFill/>
            <a:ln w="9525">
              <a:noFill/>
              <a:miter lim="800000"/>
              <a:headEnd/>
              <a:tailEnd/>
            </a:ln>
          </p:spPr>
        </p:pic>
        <p:pic>
          <p:nvPicPr>
            <p:cNvPr id="27" name="Picture 2"/>
            <p:cNvPicPr>
              <a:picLocks noChangeAspect="1"/>
            </p:cNvPicPr>
            <p:nvPr/>
          </p:nvPicPr>
          <p:blipFill>
            <a:blip r:embed="rId5"/>
            <a:srcRect/>
            <a:stretch>
              <a:fillRect/>
            </a:stretch>
          </p:blipFill>
          <p:spPr bwMode="auto">
            <a:xfrm>
              <a:off x="649288" y="3789363"/>
              <a:ext cx="6918325" cy="527050"/>
            </a:xfrm>
            <a:prstGeom prst="rect">
              <a:avLst/>
            </a:prstGeom>
            <a:noFill/>
            <a:ln w="9525">
              <a:noFill/>
              <a:miter lim="800000"/>
              <a:headEnd/>
              <a:tailEnd/>
            </a:ln>
          </p:spPr>
        </p:pic>
        <p:pic>
          <p:nvPicPr>
            <p:cNvPr id="28" name="Picture 3"/>
            <p:cNvPicPr>
              <a:picLocks noChangeAspect="1"/>
            </p:cNvPicPr>
            <p:nvPr/>
          </p:nvPicPr>
          <p:blipFill>
            <a:blip r:embed="rId6"/>
            <a:srcRect/>
            <a:stretch>
              <a:fillRect/>
            </a:stretch>
          </p:blipFill>
          <p:spPr bwMode="auto">
            <a:xfrm>
              <a:off x="646113" y="4568825"/>
              <a:ext cx="6924675" cy="2265363"/>
            </a:xfrm>
            <a:prstGeom prst="rect">
              <a:avLst/>
            </a:prstGeom>
            <a:noFill/>
            <a:ln w="9525">
              <a:noFill/>
              <a:miter lim="800000"/>
              <a:headEnd/>
              <a:tailEnd/>
            </a:ln>
          </p:spPr>
        </p:pic>
      </p:grpSp>
      <p:sp>
        <p:nvSpPr>
          <p:cNvPr id="29" name="Rectangle 28"/>
          <p:cNvSpPr/>
          <p:nvPr/>
        </p:nvSpPr>
        <p:spPr>
          <a:xfrm>
            <a:off x="7475635" y="1473575"/>
            <a:ext cx="2971800" cy="2590800"/>
          </a:xfrm>
          <a:prstGeom prst="rect">
            <a:avLst/>
          </a:prstGeom>
        </p:spPr>
        <p:txBody>
          <a:bodyPr lIns="0" tIns="0" rIns="0" bIns="0"/>
          <a:lstStyle/>
          <a:p>
            <a:pPr algn="just" fontAlgn="auto">
              <a:spcBef>
                <a:spcPts val="0"/>
              </a:spcBef>
              <a:spcAft>
                <a:spcPts val="0"/>
              </a:spcAft>
              <a:defRPr/>
            </a:pPr>
            <a:r>
              <a:rPr lang="en-US" sz="1200" b="1" dirty="0">
                <a:solidFill>
                  <a:srgbClr val="6D6E70"/>
                </a:solidFill>
                <a:latin typeface="+mn-lt"/>
                <a:cs typeface="+mn-cs"/>
              </a:rPr>
              <a:t>The Facade is characterized by vertical fin elements (</a:t>
            </a:r>
            <a:r>
              <a:rPr lang="en-US" sz="1200" b="1" dirty="0" err="1">
                <a:solidFill>
                  <a:srgbClr val="6D6E70"/>
                </a:solidFill>
                <a:latin typeface="+mn-lt"/>
                <a:cs typeface="+mn-cs"/>
              </a:rPr>
              <a:t>ferro</a:t>
            </a:r>
            <a:r>
              <a:rPr lang="en-US" sz="1200" b="1" dirty="0">
                <a:solidFill>
                  <a:srgbClr val="6D6E70"/>
                </a:solidFill>
                <a:latin typeface="+mn-lt"/>
                <a:cs typeface="+mn-cs"/>
              </a:rPr>
              <a:t>-cement/ concrete) with shading performance and create more privacy as well within the open areas. </a:t>
            </a:r>
          </a:p>
          <a:p>
            <a:pPr algn="just" fontAlgn="auto">
              <a:spcBef>
                <a:spcPts val="0"/>
              </a:spcBef>
              <a:spcAft>
                <a:spcPts val="0"/>
              </a:spcAft>
              <a:defRPr/>
            </a:pPr>
            <a:endParaRPr lang="en-US" sz="1200" b="1" dirty="0">
              <a:solidFill>
                <a:srgbClr val="6D6E70"/>
              </a:solidFill>
              <a:latin typeface="+mn-lt"/>
              <a:cs typeface="+mn-cs"/>
            </a:endParaRPr>
          </a:p>
          <a:p>
            <a:pPr algn="just" fontAlgn="auto">
              <a:spcBef>
                <a:spcPts val="0"/>
              </a:spcBef>
              <a:spcAft>
                <a:spcPts val="0"/>
              </a:spcAft>
              <a:defRPr/>
            </a:pPr>
            <a:r>
              <a:rPr lang="en-US" sz="1200" b="1" dirty="0">
                <a:solidFill>
                  <a:srgbClr val="6D6E70"/>
                </a:solidFill>
                <a:latin typeface="+mn-lt"/>
                <a:cs typeface="+mn-cs"/>
              </a:rPr>
              <a:t>The fins angles vary in two modes according to direction to reduce solar impact. </a:t>
            </a:r>
          </a:p>
          <a:p>
            <a:pPr algn="just" fontAlgn="auto">
              <a:spcBef>
                <a:spcPts val="0"/>
              </a:spcBef>
              <a:spcAft>
                <a:spcPts val="0"/>
              </a:spcAft>
              <a:defRPr/>
            </a:pPr>
            <a:endParaRPr lang="en-US" sz="1200" b="1" dirty="0">
              <a:solidFill>
                <a:srgbClr val="6D6E70"/>
              </a:solidFill>
              <a:latin typeface="+mn-lt"/>
              <a:cs typeface="+mn-cs"/>
            </a:endParaRPr>
          </a:p>
          <a:p>
            <a:pPr algn="just" fontAlgn="auto">
              <a:spcBef>
                <a:spcPts val="0"/>
              </a:spcBef>
              <a:spcAft>
                <a:spcPts val="0"/>
              </a:spcAft>
              <a:defRPr/>
            </a:pPr>
            <a:r>
              <a:rPr lang="en-US" sz="1200" b="1" dirty="0">
                <a:solidFill>
                  <a:srgbClr val="6D6E70"/>
                </a:solidFill>
                <a:latin typeface="+mn-lt"/>
                <a:cs typeface="+mn-cs"/>
              </a:rPr>
              <a:t>Even the toilets are ventilated and are not </a:t>
            </a:r>
            <a:r>
              <a:rPr lang="en-US" sz="1200" b="1" dirty="0" err="1">
                <a:solidFill>
                  <a:srgbClr val="6D6E70"/>
                </a:solidFill>
                <a:latin typeface="+mn-lt"/>
                <a:cs typeface="+mn-cs"/>
              </a:rPr>
              <a:t>distuigshed</a:t>
            </a:r>
            <a:r>
              <a:rPr lang="en-US" sz="1200" b="1" dirty="0">
                <a:solidFill>
                  <a:srgbClr val="6D6E70"/>
                </a:solidFill>
                <a:latin typeface="+mn-lt"/>
                <a:cs typeface="+mn-cs"/>
              </a:rPr>
              <a:t> in the facade by the fins.</a:t>
            </a:r>
          </a:p>
        </p:txBody>
      </p:sp>
      <p:pic>
        <p:nvPicPr>
          <p:cNvPr id="30" name="Picture 1"/>
          <p:cNvPicPr>
            <a:picLocks noChangeAspect="1"/>
          </p:cNvPicPr>
          <p:nvPr/>
        </p:nvPicPr>
        <p:blipFill>
          <a:blip r:embed="rId7"/>
          <a:srcRect/>
          <a:stretch>
            <a:fillRect/>
          </a:stretch>
        </p:blipFill>
        <p:spPr bwMode="auto">
          <a:xfrm>
            <a:off x="7211268" y="3527090"/>
            <a:ext cx="4105275" cy="2452687"/>
          </a:xfrm>
          <a:prstGeom prst="rect">
            <a:avLst/>
          </a:prstGeom>
          <a:noFill/>
          <a:ln w="9525">
            <a:noFill/>
            <a:miter lim="800000"/>
            <a:headEnd/>
            <a:tailEnd/>
          </a:ln>
        </p:spPr>
      </p:pic>
    </p:spTree>
    <p:extLst>
      <p:ext uri="{BB962C8B-B14F-4D97-AF65-F5344CB8AC3E}">
        <p14:creationId xmlns:p14="http://schemas.microsoft.com/office/powerpoint/2010/main" val="122120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Dining Hall </a:t>
            </a:r>
            <a:endParaRPr lang="en-IN" sz="3200" b="1" dirty="0">
              <a:solidFill>
                <a:schemeClr val="accent1">
                  <a:lumMod val="75000"/>
                </a:schemeClr>
              </a:solidFill>
            </a:endParaRPr>
          </a:p>
        </p:txBody>
      </p:sp>
      <p:sp>
        <p:nvSpPr>
          <p:cNvPr id="5" name="Rectangle 3"/>
          <p:cNvSpPr>
            <a:spLocks noChangeArrowheads="1"/>
          </p:cNvSpPr>
          <p:nvPr/>
        </p:nvSpPr>
        <p:spPr bwMode="auto">
          <a:xfrm>
            <a:off x="6504940" y="1851161"/>
            <a:ext cx="5181600" cy="2819400"/>
          </a:xfrm>
          <a:prstGeom prst="rect">
            <a:avLst/>
          </a:prstGeom>
          <a:noFill/>
          <a:ln w="9525">
            <a:noFill/>
            <a:miter lim="800000"/>
            <a:headEnd/>
            <a:tailEnd/>
          </a:ln>
        </p:spPr>
        <p:txBody>
          <a:bodyPr lIns="0" tIns="0" rIns="0" bIns="0"/>
          <a:lstStyle/>
          <a:p>
            <a:pPr algn="just">
              <a:spcAft>
                <a:spcPts val="1050"/>
              </a:spcAft>
            </a:pPr>
            <a:r>
              <a:rPr lang="en-US" sz="1200" b="1" dirty="0">
                <a:solidFill>
                  <a:srgbClr val="6D6E70"/>
                </a:solidFill>
                <a:latin typeface="Segoe UI" pitchFamily="34" charset="0"/>
              </a:rPr>
              <a:t>KEY FACTS</a:t>
            </a:r>
          </a:p>
          <a:p>
            <a:pPr algn="just"/>
            <a:r>
              <a:rPr lang="en-US" sz="1200" dirty="0">
                <a:solidFill>
                  <a:srgbClr val="6D6E70"/>
                </a:solidFill>
                <a:latin typeface="Segoe UI" pitchFamily="34" charset="0"/>
              </a:rPr>
              <a:t>-    Levels: G + 1 having height of 13M</a:t>
            </a:r>
          </a:p>
          <a:p>
            <a:pPr algn="just"/>
            <a:r>
              <a:rPr lang="en-US" sz="1200" dirty="0">
                <a:solidFill>
                  <a:srgbClr val="6D6E70"/>
                </a:solidFill>
                <a:latin typeface="Segoe UI" pitchFamily="34" charset="0"/>
              </a:rPr>
              <a:t>-    BUA: 4.640 </a:t>
            </a:r>
            <a:r>
              <a:rPr lang="en-US" sz="1200" dirty="0" err="1">
                <a:solidFill>
                  <a:srgbClr val="6D6E70"/>
                </a:solidFill>
                <a:latin typeface="Segoe UI" pitchFamily="34" charset="0"/>
              </a:rPr>
              <a:t>sqm</a:t>
            </a:r>
            <a:endParaRPr lang="en-US" sz="1200" dirty="0">
              <a:solidFill>
                <a:srgbClr val="6D6E70"/>
              </a:solidFill>
              <a:latin typeface="Segoe UI" pitchFamily="34" charset="0"/>
            </a:endParaRPr>
          </a:p>
          <a:p>
            <a:pPr algn="just"/>
            <a:r>
              <a:rPr lang="en-US" sz="1200" dirty="0">
                <a:solidFill>
                  <a:srgbClr val="6D6E70"/>
                </a:solidFill>
                <a:latin typeface="Segoe UI" pitchFamily="34" charset="0"/>
              </a:rPr>
              <a:t>-    Number seats per building: 1000</a:t>
            </a:r>
          </a:p>
          <a:p>
            <a:pPr algn="just"/>
            <a:r>
              <a:rPr lang="en-US" sz="1200" dirty="0">
                <a:solidFill>
                  <a:srgbClr val="6D6E70"/>
                </a:solidFill>
                <a:latin typeface="Segoe UI" pitchFamily="34" charset="0"/>
              </a:rPr>
              <a:t>-    Number dishes per building: 2500</a:t>
            </a:r>
          </a:p>
          <a:p>
            <a:r>
              <a:rPr lang="en-US" sz="1200" dirty="0">
                <a:solidFill>
                  <a:srgbClr val="6D6E70"/>
                </a:solidFill>
                <a:latin typeface="Segoe UI" pitchFamily="34" charset="0"/>
              </a:rPr>
              <a:t>-    Building Code: classified as Group C - Institutional</a:t>
            </a:r>
          </a:p>
          <a:p>
            <a:pPr algn="just"/>
            <a:r>
              <a:rPr lang="en-US" sz="1200" dirty="0">
                <a:solidFill>
                  <a:srgbClr val="6D6E70"/>
                </a:solidFill>
                <a:latin typeface="Segoe UI" pitchFamily="34" charset="0"/>
              </a:rPr>
              <a:t>-    Toilets required (NBC 2016):</a:t>
            </a:r>
          </a:p>
          <a:p>
            <a:pPr algn="just"/>
            <a:r>
              <a:rPr lang="en-US" sz="1200" dirty="0">
                <a:solidFill>
                  <a:srgbClr val="6D6E70"/>
                </a:solidFill>
                <a:latin typeface="Times New Roman" pitchFamily="18" charset="0"/>
              </a:rPr>
              <a:t>6</a:t>
            </a:r>
            <a:r>
              <a:rPr lang="en-US" sz="1200" dirty="0">
                <a:solidFill>
                  <a:srgbClr val="6D6E70"/>
                </a:solidFill>
                <a:latin typeface="Segoe UI" pitchFamily="34" charset="0"/>
              </a:rPr>
              <a:t> WC + 12-14 urinals + 1 WB for visitors/</a:t>
            </a:r>
          </a:p>
          <a:p>
            <a:pPr algn="just"/>
            <a:r>
              <a:rPr lang="en-US" sz="1200" dirty="0">
                <a:solidFill>
                  <a:srgbClr val="6D6E70"/>
                </a:solidFill>
                <a:latin typeface="Times New Roman" pitchFamily="18" charset="0"/>
              </a:rPr>
              <a:t>1</a:t>
            </a:r>
            <a:r>
              <a:rPr lang="en-US" sz="1200" dirty="0">
                <a:solidFill>
                  <a:srgbClr val="6D6E70"/>
                </a:solidFill>
                <a:latin typeface="Segoe UI" pitchFamily="34" charset="0"/>
              </a:rPr>
              <a:t>    WC + 1 WB for staff</a:t>
            </a:r>
          </a:p>
          <a:p>
            <a:pPr algn="just"/>
            <a:r>
              <a:rPr lang="en-US" sz="1200" dirty="0">
                <a:solidFill>
                  <a:srgbClr val="6D6E70"/>
                </a:solidFill>
                <a:latin typeface="Segoe UI" pitchFamily="34" charset="0"/>
              </a:rPr>
              <a:t>-    Toilets provided:</a:t>
            </a:r>
          </a:p>
          <a:p>
            <a:pPr algn="just"/>
            <a:r>
              <a:rPr lang="en-US" sz="1200" dirty="0">
                <a:solidFill>
                  <a:srgbClr val="6D6E70"/>
                </a:solidFill>
                <a:latin typeface="Segoe UI" pitchFamily="34" charset="0"/>
              </a:rPr>
              <a:t>10 WC + 14 urinals + 8 WB for visitors</a:t>
            </a:r>
          </a:p>
          <a:p>
            <a:pPr algn="just"/>
            <a:r>
              <a:rPr lang="en-US" sz="1200" dirty="0">
                <a:solidFill>
                  <a:srgbClr val="6D6E70"/>
                </a:solidFill>
                <a:latin typeface="Segoe UI" pitchFamily="34" charset="0"/>
              </a:rPr>
              <a:t>2    WC + 2 WB + changing rooms for staff</a:t>
            </a:r>
          </a:p>
          <a:p>
            <a:r>
              <a:rPr lang="en-US" sz="1200" dirty="0">
                <a:solidFill>
                  <a:srgbClr val="6D6E70"/>
                </a:solidFill>
                <a:latin typeface="Segoe UI" pitchFamily="34" charset="0"/>
              </a:rPr>
              <a:t>-    Firefighting: Sprinklers in dining area, firefighting shaft + fire escape staircase (NBC 2016)</a:t>
            </a:r>
          </a:p>
        </p:txBody>
      </p:sp>
      <p:pic>
        <p:nvPicPr>
          <p:cNvPr id="6" name="Picture 1"/>
          <p:cNvPicPr>
            <a:picLocks noChangeAspect="1"/>
          </p:cNvPicPr>
          <p:nvPr/>
        </p:nvPicPr>
        <p:blipFill>
          <a:blip r:embed="rId4"/>
          <a:srcRect l="4343" t="14128" b="6284"/>
          <a:stretch>
            <a:fillRect/>
          </a:stretch>
        </p:blipFill>
        <p:spPr bwMode="auto">
          <a:xfrm>
            <a:off x="158750" y="1669748"/>
            <a:ext cx="5035550" cy="2895600"/>
          </a:xfrm>
          <a:prstGeom prst="rect">
            <a:avLst/>
          </a:prstGeom>
          <a:noFill/>
          <a:ln w="9525">
            <a:noFill/>
            <a:miter lim="800000"/>
            <a:headEnd/>
            <a:tailEnd/>
          </a:ln>
        </p:spPr>
      </p:pic>
    </p:spTree>
    <p:extLst>
      <p:ext uri="{BB962C8B-B14F-4D97-AF65-F5344CB8AC3E}">
        <p14:creationId xmlns:p14="http://schemas.microsoft.com/office/powerpoint/2010/main" val="113649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411710" y="-9099"/>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Dining Hall </a:t>
            </a:r>
            <a:endParaRPr lang="en-IN" sz="3200" b="1" dirty="0">
              <a:solidFill>
                <a:schemeClr val="accent1">
                  <a:lumMod val="75000"/>
                </a:schemeClr>
              </a:solidFill>
            </a:endParaRPr>
          </a:p>
        </p:txBody>
      </p:sp>
      <p:pic>
        <p:nvPicPr>
          <p:cNvPr id="5" name="Picture 1"/>
          <p:cNvPicPr>
            <a:picLocks noChangeAspect="1"/>
          </p:cNvPicPr>
          <p:nvPr/>
        </p:nvPicPr>
        <p:blipFill>
          <a:blip r:embed="rId4"/>
          <a:srcRect/>
          <a:stretch>
            <a:fillRect/>
          </a:stretch>
        </p:blipFill>
        <p:spPr bwMode="auto">
          <a:xfrm>
            <a:off x="393700" y="1206636"/>
            <a:ext cx="6823075" cy="4953000"/>
          </a:xfrm>
          <a:prstGeom prst="rect">
            <a:avLst/>
          </a:prstGeom>
          <a:noFill/>
          <a:ln w="9525">
            <a:noFill/>
            <a:miter lim="800000"/>
            <a:headEnd/>
            <a:tailEnd/>
          </a:ln>
        </p:spPr>
      </p:pic>
      <p:sp>
        <p:nvSpPr>
          <p:cNvPr id="6" name="Rectangle 5"/>
          <p:cNvSpPr>
            <a:spLocks noChangeArrowheads="1"/>
          </p:cNvSpPr>
          <p:nvPr/>
        </p:nvSpPr>
        <p:spPr bwMode="auto">
          <a:xfrm>
            <a:off x="8018780" y="3620075"/>
            <a:ext cx="2895600" cy="1893887"/>
          </a:xfrm>
          <a:prstGeom prst="rect">
            <a:avLst/>
          </a:prstGeom>
          <a:noFill/>
          <a:ln w="9525">
            <a:noFill/>
            <a:miter lim="800000"/>
            <a:headEnd/>
            <a:tailEnd/>
          </a:ln>
        </p:spPr>
        <p:txBody>
          <a:bodyPr lIns="0" tIns="0" rIns="0" bIns="0"/>
          <a:lstStyle/>
          <a:p>
            <a:pPr algn="just">
              <a:spcBef>
                <a:spcPts val="4825"/>
              </a:spcBef>
              <a:spcAft>
                <a:spcPts val="425"/>
              </a:spcAft>
            </a:pPr>
            <a:r>
              <a:rPr lang="en-US" sz="1200" b="1" dirty="0">
                <a:solidFill>
                  <a:srgbClr val="6D6E70"/>
                </a:solidFill>
                <a:latin typeface="Segoe UI" pitchFamily="34" charset="0"/>
              </a:rPr>
              <a:t>FACADE</a:t>
            </a:r>
          </a:p>
          <a:p>
            <a:pPr algn="just"/>
            <a:r>
              <a:rPr lang="en-US" sz="1200" dirty="0">
                <a:solidFill>
                  <a:srgbClr val="6D6E70"/>
                </a:solidFill>
                <a:latin typeface="Segoe UI" pitchFamily="34" charset="0"/>
              </a:rPr>
              <a:t>The mainly glass facade under the roof with its partial circular cut-outs is curved shaped and partly openable during the pleasant months after monsoon. </a:t>
            </a:r>
          </a:p>
          <a:p>
            <a:pPr algn="just"/>
            <a:endParaRPr lang="en-US" sz="1200" dirty="0">
              <a:solidFill>
                <a:srgbClr val="6D6E70"/>
              </a:solidFill>
              <a:latin typeface="Segoe UI" pitchFamily="34" charset="0"/>
            </a:endParaRPr>
          </a:p>
          <a:p>
            <a:pPr algn="just"/>
            <a:r>
              <a:rPr lang="en-US" sz="1200" dirty="0">
                <a:solidFill>
                  <a:srgbClr val="6D6E70"/>
                </a:solidFill>
                <a:latin typeface="Segoe UI" pitchFamily="34" charset="0"/>
              </a:rPr>
              <a:t>Gallery seating on first floor facing the plaza is following the same shape and interacts with the design of the hostels.</a:t>
            </a:r>
          </a:p>
        </p:txBody>
      </p:sp>
      <p:pic>
        <p:nvPicPr>
          <p:cNvPr id="8" name="Picture 1"/>
          <p:cNvPicPr>
            <a:picLocks noChangeAspect="1"/>
          </p:cNvPicPr>
          <p:nvPr/>
        </p:nvPicPr>
        <p:blipFill>
          <a:blip r:embed="rId5"/>
          <a:srcRect l="5231" t="20622" b="12352"/>
          <a:stretch>
            <a:fillRect/>
          </a:stretch>
        </p:blipFill>
        <p:spPr bwMode="auto">
          <a:xfrm>
            <a:off x="7610475" y="1206636"/>
            <a:ext cx="4294188" cy="2054225"/>
          </a:xfrm>
          <a:prstGeom prst="rect">
            <a:avLst/>
          </a:prstGeom>
          <a:noFill/>
          <a:ln w="9525">
            <a:noFill/>
            <a:miter lim="800000"/>
            <a:headEnd/>
            <a:tailEnd/>
          </a:ln>
        </p:spPr>
      </p:pic>
      <p:sp>
        <p:nvSpPr>
          <p:cNvPr id="9" name="Rectangle 12"/>
          <p:cNvSpPr>
            <a:spLocks noChangeArrowheads="1"/>
          </p:cNvSpPr>
          <p:nvPr/>
        </p:nvSpPr>
        <p:spPr bwMode="auto">
          <a:xfrm>
            <a:off x="393700" y="457200"/>
            <a:ext cx="10751820" cy="646331"/>
          </a:xfrm>
          <a:prstGeom prst="rect">
            <a:avLst/>
          </a:prstGeom>
          <a:noFill/>
          <a:ln w="9525">
            <a:noFill/>
            <a:miter lim="800000"/>
            <a:headEnd/>
            <a:tailEnd/>
          </a:ln>
        </p:spPr>
        <p:txBody>
          <a:bodyPr wrap="square">
            <a:spAutoFit/>
          </a:bodyPr>
          <a:lstStyle/>
          <a:p>
            <a:endParaRPr lang="en-US" sz="1200" dirty="0">
              <a:latin typeface="Segoe UI" pitchFamily="34" charset="0"/>
              <a:cs typeface="Segoe UI" pitchFamily="34" charset="0"/>
            </a:endParaRPr>
          </a:p>
          <a:p>
            <a:endParaRPr lang="en-US" sz="1200" dirty="0">
              <a:latin typeface="Segoe UI" pitchFamily="34" charset="0"/>
              <a:cs typeface="Segoe UI" pitchFamily="34" charset="0"/>
            </a:endParaRPr>
          </a:p>
          <a:p>
            <a:r>
              <a:rPr lang="en-US" sz="1200" b="1" dirty="0">
                <a:latin typeface="Segoe UI" pitchFamily="34" charset="0"/>
                <a:cs typeface="Segoe UI" pitchFamily="34" charset="0"/>
              </a:rPr>
              <a:t>VS System</a:t>
            </a:r>
            <a:r>
              <a:rPr lang="en-US" sz="1100" dirty="0">
                <a:latin typeface="Segoe UI" pitchFamily="34" charset="0"/>
                <a:cs typeface="Segoe UI" pitchFamily="34" charset="0"/>
              </a:rPr>
              <a:t>: </a:t>
            </a:r>
            <a:r>
              <a:rPr lang="en-US" sz="1200" dirty="0" smtClean="0">
                <a:latin typeface="Segoe UI" pitchFamily="34" charset="0"/>
                <a:cs typeface="Segoe UI" pitchFamily="34" charset="0"/>
              </a:rPr>
              <a:t>It </a:t>
            </a:r>
            <a:r>
              <a:rPr lang="en-US" sz="1200" dirty="0">
                <a:latin typeface="Segoe UI" pitchFamily="34" charset="0"/>
                <a:cs typeface="Segoe UI" pitchFamily="34" charset="0"/>
              </a:rPr>
              <a:t>is a point supported curtain wall system without any transoms, absolutely nil transoms.</a:t>
            </a:r>
          </a:p>
        </p:txBody>
      </p:sp>
    </p:spTree>
    <p:extLst>
      <p:ext uri="{BB962C8B-B14F-4D97-AF65-F5344CB8AC3E}">
        <p14:creationId xmlns:p14="http://schemas.microsoft.com/office/powerpoint/2010/main" val="2138841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Married Student Housing </a:t>
            </a:r>
            <a:endParaRPr lang="en-IN" sz="3200" b="1" dirty="0">
              <a:solidFill>
                <a:schemeClr val="accent1">
                  <a:lumMod val="75000"/>
                </a:schemeClr>
              </a:solidFill>
            </a:endParaRPr>
          </a:p>
        </p:txBody>
      </p:sp>
      <p:pic>
        <p:nvPicPr>
          <p:cNvPr id="5" name="Picture 4"/>
          <p:cNvPicPr>
            <a:picLocks noChangeAspect="1"/>
          </p:cNvPicPr>
          <p:nvPr/>
        </p:nvPicPr>
        <p:blipFill>
          <a:blip r:embed="rId4"/>
          <a:stretch>
            <a:fillRect/>
          </a:stretch>
        </p:blipFill>
        <p:spPr>
          <a:xfrm>
            <a:off x="339234" y="875404"/>
            <a:ext cx="7929633" cy="5372996"/>
          </a:xfrm>
          <a:prstGeom prst="rect">
            <a:avLst/>
          </a:prstGeom>
        </p:spPr>
      </p:pic>
      <p:pic>
        <p:nvPicPr>
          <p:cNvPr id="8" name="Picture 1"/>
          <p:cNvPicPr>
            <a:picLocks noChangeAspect="1"/>
          </p:cNvPicPr>
          <p:nvPr/>
        </p:nvPicPr>
        <p:blipFill>
          <a:blip r:embed="rId5"/>
          <a:srcRect/>
          <a:stretch>
            <a:fillRect/>
          </a:stretch>
        </p:blipFill>
        <p:spPr bwMode="auto">
          <a:xfrm>
            <a:off x="8268867" y="896227"/>
            <a:ext cx="3595845" cy="2593422"/>
          </a:xfrm>
          <a:prstGeom prst="rect">
            <a:avLst/>
          </a:prstGeom>
          <a:noFill/>
          <a:ln w="9525">
            <a:noFill/>
            <a:miter lim="800000"/>
            <a:headEnd/>
            <a:tailEnd/>
          </a:ln>
        </p:spPr>
      </p:pic>
      <p:pic>
        <p:nvPicPr>
          <p:cNvPr id="9" name="Picture 1"/>
          <p:cNvPicPr>
            <a:picLocks noChangeAspect="1"/>
          </p:cNvPicPr>
          <p:nvPr/>
        </p:nvPicPr>
        <p:blipFill>
          <a:blip r:embed="rId6"/>
          <a:srcRect l="6511"/>
          <a:stretch>
            <a:fillRect/>
          </a:stretch>
        </p:blipFill>
        <p:spPr bwMode="auto">
          <a:xfrm>
            <a:off x="8544143" y="3489649"/>
            <a:ext cx="3218445" cy="2519265"/>
          </a:xfrm>
          <a:prstGeom prst="rect">
            <a:avLst/>
          </a:prstGeom>
          <a:noFill/>
          <a:ln w="9525">
            <a:noFill/>
            <a:miter lim="800000"/>
            <a:headEnd/>
            <a:tailEnd/>
          </a:ln>
        </p:spPr>
      </p:pic>
    </p:spTree>
    <p:extLst>
      <p:ext uri="{BB962C8B-B14F-4D97-AF65-F5344CB8AC3E}">
        <p14:creationId xmlns:p14="http://schemas.microsoft.com/office/powerpoint/2010/main" val="1733511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p:cNvPicPr>
          <p:nvPr/>
        </p:nvPicPr>
        <p:blipFill>
          <a:blip r:embed="rId2"/>
          <a:srcRect t="12375"/>
          <a:stretch>
            <a:fillRect/>
          </a:stretch>
        </p:blipFill>
        <p:spPr bwMode="auto">
          <a:xfrm>
            <a:off x="135164" y="863191"/>
            <a:ext cx="5173662" cy="2654300"/>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0" y="6248400"/>
            <a:ext cx="12192000" cy="609600"/>
          </a:xfrm>
          <a:prstGeom prst="rect">
            <a:avLst/>
          </a:prstGeom>
        </p:spPr>
      </p:pic>
      <p:pic>
        <p:nvPicPr>
          <p:cNvPr id="3" name="Picture 2"/>
          <p:cNvPicPr>
            <a:picLocks noChangeAspect="1"/>
          </p:cNvPicPr>
          <p:nvPr/>
        </p:nvPicPr>
        <p:blipFill>
          <a:blip r:embed="rId4"/>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Health Care Centre </a:t>
            </a:r>
            <a:endParaRPr lang="en-IN" sz="3200" b="1" dirty="0">
              <a:solidFill>
                <a:schemeClr val="accent1">
                  <a:lumMod val="75000"/>
                </a:schemeClr>
              </a:solidFill>
            </a:endParaRPr>
          </a:p>
        </p:txBody>
      </p:sp>
      <p:sp>
        <p:nvSpPr>
          <p:cNvPr id="5" name="Rectangle 4"/>
          <p:cNvSpPr/>
          <p:nvPr/>
        </p:nvSpPr>
        <p:spPr>
          <a:xfrm>
            <a:off x="5557059" y="1055386"/>
            <a:ext cx="2935288" cy="2054225"/>
          </a:xfrm>
          <a:prstGeom prst="rect">
            <a:avLst/>
          </a:prstGeom>
        </p:spPr>
        <p:txBody>
          <a:bodyPr lIns="0" tIns="0" rIns="0" bIns="0"/>
          <a:lstStyle/>
          <a:p>
            <a:pPr algn="just" fontAlgn="auto">
              <a:spcBef>
                <a:spcPts val="4830"/>
              </a:spcBef>
              <a:spcAft>
                <a:spcPts val="630"/>
              </a:spcAft>
              <a:defRPr/>
            </a:pPr>
            <a:r>
              <a:rPr lang="en-US" sz="1400" b="1" u="sng" dirty="0">
                <a:solidFill>
                  <a:srgbClr val="6D6E70"/>
                </a:solidFill>
                <a:latin typeface="Segoe UI"/>
                <a:cs typeface="+mn-cs"/>
              </a:rPr>
              <a:t>DESIGN CONCEPT</a:t>
            </a:r>
          </a:p>
          <a:p>
            <a:pPr algn="just" fontAlgn="auto">
              <a:spcBef>
                <a:spcPts val="0"/>
              </a:spcBef>
              <a:spcAft>
                <a:spcPts val="0"/>
              </a:spcAft>
              <a:buFont typeface="Arial" pitchFamily="34" charset="0"/>
              <a:buChar char="•"/>
              <a:defRPr/>
            </a:pPr>
            <a:r>
              <a:rPr lang="en-US" sz="1200" dirty="0">
                <a:latin typeface="Segoe UI"/>
                <a:cs typeface="+mn-cs"/>
              </a:rPr>
              <a:t> HCC has simple cubical form and clear structure of building which follows function and easy orientation. </a:t>
            </a:r>
          </a:p>
          <a:p>
            <a:pPr algn="just" fontAlgn="auto">
              <a:spcBef>
                <a:spcPts val="0"/>
              </a:spcBef>
              <a:spcAft>
                <a:spcPts val="0"/>
              </a:spcAft>
              <a:buFont typeface="Arial" pitchFamily="34" charset="0"/>
              <a:buChar char="•"/>
              <a:defRPr/>
            </a:pPr>
            <a:endParaRPr lang="en-US" sz="1200" dirty="0">
              <a:latin typeface="Segoe UI"/>
              <a:cs typeface="+mn-cs"/>
            </a:endParaRPr>
          </a:p>
          <a:p>
            <a:pPr algn="just" fontAlgn="auto">
              <a:spcBef>
                <a:spcPts val="0"/>
              </a:spcBef>
              <a:spcAft>
                <a:spcPts val="0"/>
              </a:spcAft>
              <a:buFont typeface="Arial" pitchFamily="34" charset="0"/>
              <a:buChar char="•"/>
              <a:defRPr/>
            </a:pPr>
            <a:r>
              <a:rPr lang="en-US" sz="1200" dirty="0">
                <a:latin typeface="Segoe UI"/>
                <a:cs typeface="+mn-cs"/>
              </a:rPr>
              <a:t> Main northern entrance to the building opens with welcoming reset colonnade entrance lobby and waiting launch. </a:t>
            </a:r>
          </a:p>
          <a:p>
            <a:pPr algn="just" fontAlgn="auto">
              <a:spcBef>
                <a:spcPts val="0"/>
              </a:spcBef>
              <a:spcAft>
                <a:spcPts val="0"/>
              </a:spcAft>
              <a:buFont typeface="Arial" pitchFamily="34" charset="0"/>
              <a:buChar char="•"/>
              <a:defRPr/>
            </a:pPr>
            <a:endParaRPr lang="en-US" sz="1200" dirty="0">
              <a:latin typeface="Segoe UI"/>
              <a:cs typeface="+mn-cs"/>
            </a:endParaRPr>
          </a:p>
          <a:p>
            <a:pPr algn="just" fontAlgn="auto">
              <a:spcBef>
                <a:spcPts val="0"/>
              </a:spcBef>
              <a:spcAft>
                <a:spcPts val="0"/>
              </a:spcAft>
              <a:buFont typeface="Arial" pitchFamily="34" charset="0"/>
              <a:buChar char="•"/>
              <a:defRPr/>
            </a:pPr>
            <a:r>
              <a:rPr lang="en-US" sz="1200" dirty="0">
                <a:latin typeface="Segoe UI"/>
                <a:cs typeface="+mn-cs"/>
              </a:rPr>
              <a:t> Square building with singly loaded wide corridors and central open to sky courtyard is a basic circulation of Health care centre. </a:t>
            </a:r>
          </a:p>
          <a:p>
            <a:pPr algn="just" fontAlgn="auto">
              <a:spcBef>
                <a:spcPts val="0"/>
              </a:spcBef>
              <a:spcAft>
                <a:spcPts val="0"/>
              </a:spcAft>
              <a:buFont typeface="Arial" pitchFamily="34" charset="0"/>
              <a:buChar char="•"/>
              <a:defRPr/>
            </a:pPr>
            <a:endParaRPr lang="en-US" sz="1200" dirty="0">
              <a:latin typeface="Segoe UI"/>
              <a:cs typeface="+mn-cs"/>
            </a:endParaRPr>
          </a:p>
          <a:p>
            <a:pPr algn="just" fontAlgn="auto">
              <a:spcBef>
                <a:spcPts val="0"/>
              </a:spcBef>
              <a:spcAft>
                <a:spcPts val="0"/>
              </a:spcAft>
              <a:buFont typeface="Arial" pitchFamily="34" charset="0"/>
              <a:buChar char="•"/>
              <a:defRPr/>
            </a:pPr>
            <a:r>
              <a:rPr lang="en-US" sz="1200" dirty="0">
                <a:latin typeface="Segoe UI"/>
                <a:cs typeface="+mn-cs"/>
              </a:rPr>
              <a:t> A second green open terrace is located in level 01 above the waiting lounge. Courtyard planning enhances natural light and ventilation of the hospital building. Green space create pleasant atmosphere in the building.</a:t>
            </a:r>
          </a:p>
        </p:txBody>
      </p:sp>
      <p:sp>
        <p:nvSpPr>
          <p:cNvPr id="9" name="Rectangle 27"/>
          <p:cNvSpPr>
            <a:spLocks noChangeArrowheads="1"/>
          </p:cNvSpPr>
          <p:nvPr/>
        </p:nvSpPr>
        <p:spPr bwMode="auto">
          <a:xfrm>
            <a:off x="8713690" y="2727024"/>
            <a:ext cx="3124200" cy="1200150"/>
          </a:xfrm>
          <a:prstGeom prst="rect">
            <a:avLst/>
          </a:prstGeom>
          <a:noFill/>
          <a:ln w="9525">
            <a:noFill/>
            <a:miter lim="800000"/>
            <a:headEnd/>
            <a:tailEnd/>
          </a:ln>
        </p:spPr>
        <p:txBody>
          <a:bodyPr>
            <a:spAutoFit/>
          </a:bodyPr>
          <a:lstStyle/>
          <a:p>
            <a:pPr algn="just">
              <a:spcBef>
                <a:spcPts val="8613"/>
              </a:spcBef>
              <a:buFont typeface="Arial" charset="0"/>
              <a:buChar char="•"/>
            </a:pPr>
            <a:r>
              <a:rPr lang="en-US" sz="1200" dirty="0">
                <a:latin typeface="Segoe UI" pitchFamily="34" charset="0"/>
              </a:rPr>
              <a:t> Reception, admin area, canteen Diagnosis     areas are placed at ground floor. Casualty at ground floor has separate entrance through ramp with sufficient movement space for ambulance. OPD and casualty patients' entry segregated purposely. </a:t>
            </a:r>
          </a:p>
        </p:txBody>
      </p:sp>
      <p:sp>
        <p:nvSpPr>
          <p:cNvPr id="10" name="Rectangle 26"/>
          <p:cNvSpPr>
            <a:spLocks noChangeArrowheads="1"/>
          </p:cNvSpPr>
          <p:nvPr/>
        </p:nvSpPr>
        <p:spPr bwMode="auto">
          <a:xfrm>
            <a:off x="8740580" y="1055386"/>
            <a:ext cx="3352800" cy="1671638"/>
          </a:xfrm>
          <a:prstGeom prst="rect">
            <a:avLst/>
          </a:prstGeom>
          <a:noFill/>
          <a:ln w="9525">
            <a:noFill/>
            <a:miter lim="800000"/>
            <a:headEnd/>
            <a:tailEnd/>
          </a:ln>
        </p:spPr>
        <p:txBody>
          <a:bodyPr>
            <a:spAutoFit/>
          </a:bodyPr>
          <a:lstStyle/>
          <a:p>
            <a:pPr algn="just">
              <a:spcAft>
                <a:spcPts val="838"/>
              </a:spcAft>
              <a:buFont typeface="Arial" charset="0"/>
              <a:buChar char="•"/>
            </a:pPr>
            <a:r>
              <a:rPr lang="en-US" sz="1200" dirty="0">
                <a:latin typeface="Segoe UI" pitchFamily="34" charset="0"/>
              </a:rPr>
              <a:t> It accommodates 22 beds including 4 beds in    casualty, 4 OPDs with rotational visiting doctors, 1 operation theatre with pre-op and post-op, attached toilet, changing rooms, equipment rooms, scrub area. </a:t>
            </a:r>
          </a:p>
          <a:p>
            <a:pPr algn="just">
              <a:spcAft>
                <a:spcPts val="838"/>
              </a:spcAft>
              <a:buFont typeface="Arial" charset="0"/>
              <a:buChar char="•"/>
            </a:pPr>
            <a:r>
              <a:rPr lang="en-US" sz="1200" dirty="0">
                <a:latin typeface="Segoe UI" pitchFamily="34" charset="0"/>
              </a:rPr>
              <a:t> Each floor has common ladies and gent's toilet. Every ward, duty doctor's room and nurses changing room has attached toilets.</a:t>
            </a:r>
          </a:p>
        </p:txBody>
      </p:sp>
      <p:pic>
        <p:nvPicPr>
          <p:cNvPr id="11" name="Picture 1"/>
          <p:cNvPicPr>
            <a:picLocks noChangeAspect="1"/>
          </p:cNvPicPr>
          <p:nvPr/>
        </p:nvPicPr>
        <p:blipFill>
          <a:blip r:embed="rId5"/>
          <a:srcRect l="6148" t="22855" r="6824" b="11995"/>
          <a:stretch>
            <a:fillRect/>
          </a:stretch>
        </p:blipFill>
        <p:spPr bwMode="auto">
          <a:xfrm>
            <a:off x="196468" y="3723564"/>
            <a:ext cx="5051053" cy="1974548"/>
          </a:xfrm>
          <a:prstGeom prst="rect">
            <a:avLst/>
          </a:prstGeom>
          <a:noFill/>
          <a:ln w="9525">
            <a:noFill/>
            <a:miter lim="800000"/>
            <a:headEnd/>
            <a:tailEnd/>
          </a:ln>
        </p:spPr>
      </p:pic>
    </p:spTree>
    <p:extLst>
      <p:ext uri="{BB962C8B-B14F-4D97-AF65-F5344CB8AC3E}">
        <p14:creationId xmlns:p14="http://schemas.microsoft.com/office/powerpoint/2010/main" val="1493656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Campus School </a:t>
            </a:r>
            <a:endParaRPr lang="en-IN" sz="3200" b="1" dirty="0">
              <a:solidFill>
                <a:schemeClr val="accent1">
                  <a:lumMod val="75000"/>
                </a:schemeClr>
              </a:solidFill>
            </a:endParaRPr>
          </a:p>
        </p:txBody>
      </p:sp>
      <p:pic>
        <p:nvPicPr>
          <p:cNvPr id="5" name="Picture 4" descr="CAMPUS SCHOOL.png"/>
          <p:cNvPicPr>
            <a:picLocks noChangeAspect="1"/>
          </p:cNvPicPr>
          <p:nvPr/>
        </p:nvPicPr>
        <p:blipFill>
          <a:blip r:embed="rId4"/>
          <a:srcRect/>
          <a:stretch>
            <a:fillRect/>
          </a:stretch>
        </p:blipFill>
        <p:spPr bwMode="auto">
          <a:xfrm>
            <a:off x="569427" y="1215295"/>
            <a:ext cx="4953000" cy="3416300"/>
          </a:xfrm>
          <a:prstGeom prst="rect">
            <a:avLst/>
          </a:prstGeom>
          <a:noFill/>
          <a:ln w="9525">
            <a:noFill/>
            <a:miter lim="800000"/>
            <a:headEnd/>
            <a:tailEnd/>
          </a:ln>
        </p:spPr>
      </p:pic>
      <p:sp>
        <p:nvSpPr>
          <p:cNvPr id="6" name="Rectangle 5"/>
          <p:cNvSpPr/>
          <p:nvPr/>
        </p:nvSpPr>
        <p:spPr>
          <a:xfrm>
            <a:off x="6922019" y="1148200"/>
            <a:ext cx="3200400" cy="2424113"/>
          </a:xfrm>
          <a:prstGeom prst="rect">
            <a:avLst/>
          </a:prstGeom>
        </p:spPr>
        <p:txBody>
          <a:bodyPr lIns="0" tIns="0" rIns="0" bIns="0"/>
          <a:lstStyle/>
          <a:p>
            <a:pPr algn="just" fontAlgn="auto">
              <a:spcBef>
                <a:spcPts val="8610"/>
              </a:spcBef>
              <a:spcAft>
                <a:spcPts val="1050"/>
              </a:spcAft>
              <a:defRPr/>
            </a:pPr>
            <a:r>
              <a:rPr lang="en-US" sz="1400" b="1" dirty="0">
                <a:solidFill>
                  <a:srgbClr val="6D6E70"/>
                </a:solidFill>
                <a:latin typeface="Segoe UI"/>
                <a:cs typeface="+mn-cs"/>
              </a:rPr>
              <a:t>DESIGN CONCEPT</a:t>
            </a:r>
          </a:p>
          <a:p>
            <a:pPr fontAlgn="auto">
              <a:spcBef>
                <a:spcPts val="0"/>
              </a:spcBef>
              <a:spcAft>
                <a:spcPts val="0"/>
              </a:spcAft>
              <a:buFont typeface="Arial" pitchFamily="34" charset="0"/>
              <a:buChar char="•"/>
              <a:defRPr/>
            </a:pPr>
            <a:r>
              <a:rPr lang="en-US" sz="1200" dirty="0">
                <a:solidFill>
                  <a:schemeClr val="tx1">
                    <a:lumMod val="95000"/>
                    <a:lumOff val="5000"/>
                  </a:schemeClr>
                </a:solidFill>
                <a:latin typeface="Segoe UI"/>
                <a:cs typeface="+mn-cs"/>
              </a:rPr>
              <a:t> The clear, simple &amp; functional structured cube formed school building is designed in ground +2 levels around a central green open court yard and can accommodate 600 students in 12 classrooms.</a:t>
            </a:r>
          </a:p>
          <a:p>
            <a:pPr fontAlgn="auto">
              <a:spcBef>
                <a:spcPts val="0"/>
              </a:spcBef>
              <a:spcAft>
                <a:spcPts val="0"/>
              </a:spcAft>
              <a:buFont typeface="Arial" pitchFamily="34" charset="0"/>
              <a:buChar char="•"/>
              <a:defRPr/>
            </a:pPr>
            <a:endParaRPr lang="en-US" sz="1200" dirty="0">
              <a:solidFill>
                <a:schemeClr val="tx1">
                  <a:lumMod val="95000"/>
                  <a:lumOff val="5000"/>
                </a:schemeClr>
              </a:solidFill>
              <a:latin typeface="Segoe UI"/>
              <a:cs typeface="+mn-cs"/>
            </a:endParaRPr>
          </a:p>
          <a:p>
            <a:pPr fontAlgn="auto">
              <a:spcBef>
                <a:spcPts val="0"/>
              </a:spcBef>
              <a:spcAft>
                <a:spcPts val="0"/>
              </a:spcAft>
              <a:buFont typeface="Arial" pitchFamily="34" charset="0"/>
              <a:buChar char="•"/>
              <a:defRPr/>
            </a:pPr>
            <a:r>
              <a:rPr lang="en-US" sz="1200" dirty="0">
                <a:solidFill>
                  <a:schemeClr val="tx1">
                    <a:lumMod val="95000"/>
                    <a:lumOff val="5000"/>
                  </a:schemeClr>
                </a:solidFill>
                <a:latin typeface="Segoe UI"/>
                <a:cs typeface="+mn-cs"/>
              </a:rPr>
              <a:t> The open spacious entrance lobby allows the view right through the central court yard and the auditorium into the garden. </a:t>
            </a:r>
          </a:p>
          <a:p>
            <a:pPr fontAlgn="auto">
              <a:spcBef>
                <a:spcPts val="0"/>
              </a:spcBef>
              <a:spcAft>
                <a:spcPts val="0"/>
              </a:spcAft>
              <a:buFont typeface="Arial" pitchFamily="34" charset="0"/>
              <a:buChar char="•"/>
              <a:defRPr/>
            </a:pPr>
            <a:endParaRPr lang="en-US" sz="1200" dirty="0">
              <a:solidFill>
                <a:schemeClr val="tx1">
                  <a:lumMod val="95000"/>
                  <a:lumOff val="5000"/>
                </a:schemeClr>
              </a:solidFill>
              <a:latin typeface="Segoe UI"/>
              <a:cs typeface="+mn-cs"/>
            </a:endParaRPr>
          </a:p>
          <a:p>
            <a:pPr fontAlgn="auto">
              <a:spcBef>
                <a:spcPts val="0"/>
              </a:spcBef>
              <a:spcAft>
                <a:spcPts val="0"/>
              </a:spcAft>
              <a:buFont typeface="Arial" pitchFamily="34" charset="0"/>
              <a:buChar char="•"/>
              <a:defRPr/>
            </a:pPr>
            <a:r>
              <a:rPr lang="en-US" sz="1200" dirty="0">
                <a:solidFill>
                  <a:schemeClr val="tx1">
                    <a:lumMod val="95000"/>
                    <a:lumOff val="5000"/>
                  </a:schemeClr>
                </a:solidFill>
                <a:latin typeface="Segoe UI"/>
                <a:cs typeface="+mn-cs"/>
              </a:rPr>
              <a:t> The auditorium can be opened up to both sides by sliding glass facade and connects the inside with the garden landscape for special functions.</a:t>
            </a:r>
          </a:p>
          <a:p>
            <a:pPr fontAlgn="auto">
              <a:spcBef>
                <a:spcPts val="0"/>
              </a:spcBef>
              <a:spcAft>
                <a:spcPts val="0"/>
              </a:spcAft>
              <a:buFont typeface="Arial" pitchFamily="34" charset="0"/>
              <a:buChar char="•"/>
              <a:defRPr/>
            </a:pPr>
            <a:endParaRPr lang="en-US" sz="1200" dirty="0">
              <a:solidFill>
                <a:schemeClr val="tx1">
                  <a:lumMod val="95000"/>
                  <a:lumOff val="5000"/>
                </a:schemeClr>
              </a:solidFill>
              <a:latin typeface="Segoe UI"/>
              <a:cs typeface="+mn-cs"/>
            </a:endParaRPr>
          </a:p>
          <a:p>
            <a:pPr fontAlgn="auto">
              <a:spcBef>
                <a:spcPts val="0"/>
              </a:spcBef>
              <a:spcAft>
                <a:spcPts val="2100"/>
              </a:spcAft>
              <a:buFont typeface="Arial" pitchFamily="34" charset="0"/>
              <a:buChar char="•"/>
              <a:defRPr/>
            </a:pPr>
            <a:r>
              <a:rPr lang="en-US" sz="1200" dirty="0">
                <a:solidFill>
                  <a:schemeClr val="tx1">
                    <a:lumMod val="95000"/>
                    <a:lumOff val="5000"/>
                  </a:schemeClr>
                </a:solidFill>
                <a:latin typeface="Segoe UI"/>
                <a:cs typeface="+mn-cs"/>
              </a:rPr>
              <a:t> Natural ventilation &amp; lighting via court yard and all open corridors in upper levels will reduce the overall energy consumption and assure thermal comfort.</a:t>
            </a:r>
          </a:p>
        </p:txBody>
      </p:sp>
    </p:spTree>
    <p:extLst>
      <p:ext uri="{BB962C8B-B14F-4D97-AF65-F5344CB8AC3E}">
        <p14:creationId xmlns:p14="http://schemas.microsoft.com/office/powerpoint/2010/main" val="153321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p:cNvPicPr>
            <a:picLocks noChangeAspect="1"/>
          </p:cNvPicPr>
          <p:nvPr/>
        </p:nvPicPr>
        <p:blipFill>
          <a:blip r:embed="rId2"/>
          <a:srcRect l="4684" t="8554"/>
          <a:stretch>
            <a:fillRect/>
          </a:stretch>
        </p:blipFill>
        <p:spPr bwMode="auto">
          <a:xfrm>
            <a:off x="4375489" y="3733045"/>
            <a:ext cx="4260397" cy="2686415"/>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0" y="6248400"/>
            <a:ext cx="12192000" cy="609600"/>
          </a:xfrm>
          <a:prstGeom prst="rect">
            <a:avLst/>
          </a:prstGeom>
        </p:spPr>
      </p:pic>
      <p:pic>
        <p:nvPicPr>
          <p:cNvPr id="3" name="Picture 2"/>
          <p:cNvPicPr>
            <a:picLocks noChangeAspect="1"/>
          </p:cNvPicPr>
          <p:nvPr/>
        </p:nvPicPr>
        <p:blipFill>
          <a:blip r:embed="rId4"/>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Admin Building </a:t>
            </a:r>
            <a:endParaRPr lang="en-IN" sz="3200" b="1" dirty="0">
              <a:solidFill>
                <a:schemeClr val="accent1">
                  <a:lumMod val="75000"/>
                </a:schemeClr>
              </a:solidFill>
            </a:endParaRPr>
          </a:p>
        </p:txBody>
      </p:sp>
      <p:pic>
        <p:nvPicPr>
          <p:cNvPr id="5" name="Picture 4">
            <a:extLst>
              <a:ext uri="{FF2B5EF4-FFF2-40B4-BE49-F238E27FC236}">
                <a16:creationId xmlns:a16="http://schemas.microsoft.com/office/drawing/2014/main" id="{E447B871-D4D4-4E89-816D-6AD9DA6A0256}"/>
              </a:ext>
            </a:extLst>
          </p:cNvPr>
          <p:cNvPicPr>
            <a:picLocks noChangeAspect="1"/>
          </p:cNvPicPr>
          <p:nvPr/>
        </p:nvPicPr>
        <p:blipFill>
          <a:blip r:embed="rId5"/>
          <a:srcRect/>
          <a:stretch>
            <a:fillRect/>
          </a:stretch>
        </p:blipFill>
        <p:spPr bwMode="auto">
          <a:xfrm>
            <a:off x="326572" y="1064979"/>
            <a:ext cx="3684211" cy="2499315"/>
          </a:xfrm>
          <a:prstGeom prst="rect">
            <a:avLst/>
          </a:prstGeom>
          <a:noFill/>
          <a:ln w="9525">
            <a:noFill/>
            <a:miter lim="800000"/>
            <a:headEnd/>
            <a:tailEnd/>
          </a:ln>
        </p:spPr>
      </p:pic>
      <p:pic>
        <p:nvPicPr>
          <p:cNvPr id="6" name="Picture 1"/>
          <p:cNvPicPr>
            <a:picLocks noChangeAspect="1"/>
          </p:cNvPicPr>
          <p:nvPr/>
        </p:nvPicPr>
        <p:blipFill>
          <a:blip r:embed="rId6"/>
          <a:srcRect/>
          <a:stretch>
            <a:fillRect/>
          </a:stretch>
        </p:blipFill>
        <p:spPr bwMode="auto">
          <a:xfrm>
            <a:off x="4169488" y="1092424"/>
            <a:ext cx="4234802" cy="2487909"/>
          </a:xfrm>
          <a:prstGeom prst="rect">
            <a:avLst/>
          </a:prstGeom>
          <a:noFill/>
          <a:ln w="9525">
            <a:noFill/>
            <a:miter lim="800000"/>
            <a:headEnd/>
            <a:tailEnd/>
          </a:ln>
        </p:spPr>
      </p:pic>
      <p:pic>
        <p:nvPicPr>
          <p:cNvPr id="8" name="Picture 1"/>
          <p:cNvPicPr>
            <a:picLocks noChangeAspect="1"/>
          </p:cNvPicPr>
          <p:nvPr/>
        </p:nvPicPr>
        <p:blipFill>
          <a:blip r:embed="rId7"/>
          <a:srcRect/>
          <a:stretch>
            <a:fillRect/>
          </a:stretch>
        </p:blipFill>
        <p:spPr bwMode="auto">
          <a:xfrm>
            <a:off x="8882742" y="1092424"/>
            <a:ext cx="2615941" cy="2540209"/>
          </a:xfrm>
          <a:prstGeom prst="rect">
            <a:avLst/>
          </a:prstGeom>
          <a:noFill/>
          <a:ln w="9525">
            <a:noFill/>
            <a:miter lim="800000"/>
            <a:headEnd/>
            <a:tailEnd/>
          </a:ln>
        </p:spPr>
      </p:pic>
      <p:sp>
        <p:nvSpPr>
          <p:cNvPr id="9" name="Rectangle 8"/>
          <p:cNvSpPr>
            <a:spLocks noChangeArrowheads="1"/>
          </p:cNvSpPr>
          <p:nvPr/>
        </p:nvSpPr>
        <p:spPr bwMode="auto">
          <a:xfrm>
            <a:off x="397503" y="3733046"/>
            <a:ext cx="3613280" cy="1752600"/>
          </a:xfrm>
          <a:prstGeom prst="rect">
            <a:avLst/>
          </a:prstGeom>
          <a:noFill/>
          <a:ln w="9525">
            <a:noFill/>
            <a:miter lim="800000"/>
            <a:headEnd/>
            <a:tailEnd/>
          </a:ln>
        </p:spPr>
        <p:txBody>
          <a:bodyPr lIns="0" tIns="0" rIns="0" bIns="0"/>
          <a:lstStyle/>
          <a:p>
            <a:pPr algn="just">
              <a:spcBef>
                <a:spcPts val="5250"/>
              </a:spcBef>
            </a:pPr>
            <a:r>
              <a:rPr lang="en-US" sz="1200" dirty="0">
                <a:solidFill>
                  <a:srgbClr val="6D6E70"/>
                </a:solidFill>
                <a:latin typeface="Segoe UI" pitchFamily="34" charset="0"/>
              </a:rPr>
              <a:t>The lower ground + Ground floor + 5 </a:t>
            </a:r>
            <a:r>
              <a:rPr lang="en-US" sz="1200" dirty="0" err="1">
                <a:solidFill>
                  <a:srgbClr val="6D6E70"/>
                </a:solidFill>
                <a:latin typeface="Segoe UI" pitchFamily="34" charset="0"/>
              </a:rPr>
              <a:t>storey</a:t>
            </a:r>
            <a:r>
              <a:rPr lang="en-US" sz="1200" dirty="0">
                <a:solidFill>
                  <a:srgbClr val="6D6E70"/>
                </a:solidFill>
                <a:latin typeface="Segoe UI" pitchFamily="34" charset="0"/>
              </a:rPr>
              <a:t> building with a height of about 33 m (30 M above ground ) covers a built up area of about 6500 </a:t>
            </a:r>
            <a:r>
              <a:rPr lang="en-US" sz="1200" dirty="0" err="1">
                <a:solidFill>
                  <a:srgbClr val="6D6E70"/>
                </a:solidFill>
                <a:latin typeface="Segoe UI" pitchFamily="34" charset="0"/>
              </a:rPr>
              <a:t>sqm</a:t>
            </a:r>
            <a:r>
              <a:rPr lang="en-US" sz="1200" dirty="0">
                <a:solidFill>
                  <a:srgbClr val="6D6E70"/>
                </a:solidFill>
                <a:latin typeface="Segoe UI" pitchFamily="34" charset="0"/>
              </a:rPr>
              <a:t> accessed by 2 elevators - each having a carrying capacity of 15 persons.</a:t>
            </a:r>
          </a:p>
          <a:p>
            <a:pPr algn="just">
              <a:spcBef>
                <a:spcPts val="5250"/>
              </a:spcBef>
            </a:pPr>
            <a:endParaRPr lang="en-US" sz="800" dirty="0">
              <a:solidFill>
                <a:srgbClr val="6D6E70"/>
              </a:solidFill>
              <a:latin typeface="Segoe UI" pitchFamily="34" charset="0"/>
            </a:endParaRPr>
          </a:p>
        </p:txBody>
      </p:sp>
      <p:sp>
        <p:nvSpPr>
          <p:cNvPr id="10" name="Rectangle 9"/>
          <p:cNvSpPr>
            <a:spLocks noChangeArrowheads="1"/>
          </p:cNvSpPr>
          <p:nvPr/>
        </p:nvSpPr>
        <p:spPr bwMode="auto">
          <a:xfrm>
            <a:off x="326571" y="4885481"/>
            <a:ext cx="3684211" cy="830997"/>
          </a:xfrm>
          <a:prstGeom prst="rect">
            <a:avLst/>
          </a:prstGeom>
          <a:noFill/>
          <a:ln w="9525">
            <a:noFill/>
            <a:miter lim="800000"/>
            <a:headEnd/>
            <a:tailEnd/>
          </a:ln>
        </p:spPr>
        <p:txBody>
          <a:bodyPr wrap="square">
            <a:spAutoFit/>
          </a:bodyPr>
          <a:lstStyle/>
          <a:p>
            <a:pPr algn="just"/>
            <a:r>
              <a:rPr lang="en-US" sz="1200" dirty="0">
                <a:solidFill>
                  <a:srgbClr val="6D6E70"/>
                </a:solidFill>
                <a:latin typeface="Segoe UI" pitchFamily="34" charset="0"/>
              </a:rPr>
              <a:t>Separate lift for disabled are provided from street level to ground &amp; lower ground floor level on both sides of building.</a:t>
            </a:r>
          </a:p>
          <a:p>
            <a:pPr algn="just">
              <a:spcAft>
                <a:spcPts val="1475"/>
              </a:spcAft>
            </a:pPr>
            <a:r>
              <a:rPr lang="en-US" sz="1200" dirty="0">
                <a:solidFill>
                  <a:srgbClr val="6D6E70"/>
                </a:solidFill>
                <a:latin typeface="Segoe UI" pitchFamily="34" charset="0"/>
              </a:rPr>
              <a:t>Toilets provided on external side of the building </a:t>
            </a:r>
          </a:p>
        </p:txBody>
      </p:sp>
      <p:sp>
        <p:nvSpPr>
          <p:cNvPr id="4" name="Rectangle 3"/>
          <p:cNvSpPr/>
          <p:nvPr/>
        </p:nvSpPr>
        <p:spPr>
          <a:xfrm>
            <a:off x="8032507" y="3828830"/>
            <a:ext cx="4041306" cy="1372171"/>
          </a:xfrm>
          <a:prstGeom prst="rect">
            <a:avLst/>
          </a:prstGeom>
        </p:spPr>
        <p:txBody>
          <a:bodyPr wrap="square">
            <a:spAutoFit/>
          </a:bodyPr>
          <a:lstStyle/>
          <a:p>
            <a:pPr algn="just">
              <a:spcBef>
                <a:spcPts val="1475"/>
              </a:spcBef>
              <a:spcAft>
                <a:spcPts val="1050"/>
              </a:spcAft>
            </a:pPr>
            <a:r>
              <a:rPr lang="en-US" sz="1100" b="1" dirty="0">
                <a:solidFill>
                  <a:srgbClr val="6D6E70"/>
                </a:solidFill>
                <a:latin typeface="Segoe UI" pitchFamily="34" charset="0"/>
              </a:rPr>
              <a:t>FACADE</a:t>
            </a:r>
          </a:p>
          <a:p>
            <a:pPr algn="just"/>
            <a:r>
              <a:rPr lang="en-US" sz="1200" dirty="0">
                <a:solidFill>
                  <a:srgbClr val="6D6E70"/>
                </a:solidFill>
                <a:latin typeface="Segoe UI" pitchFamily="34" charset="0"/>
              </a:rPr>
              <a:t>The Facade is characterized by vertical fin elements (</a:t>
            </a:r>
            <a:r>
              <a:rPr lang="en-US" sz="1200" dirty="0" err="1">
                <a:solidFill>
                  <a:srgbClr val="6D6E70"/>
                </a:solidFill>
                <a:latin typeface="Segoe UI" pitchFamily="34" charset="0"/>
              </a:rPr>
              <a:t>ferro</a:t>
            </a:r>
            <a:r>
              <a:rPr lang="en-US" sz="1200" dirty="0">
                <a:solidFill>
                  <a:srgbClr val="6D6E70"/>
                </a:solidFill>
                <a:latin typeface="Segoe UI" pitchFamily="34" charset="0"/>
              </a:rPr>
              <a:t>-cement/ concrete) with shading performance, combining two levels (ground &amp; 1st floor/ 4th &amp; 6th), while 2nd &amp; 3rd are combined by a colored </a:t>
            </a:r>
            <a:r>
              <a:rPr lang="en-US" sz="1200" dirty="0" err="1">
                <a:solidFill>
                  <a:srgbClr val="6D6E70"/>
                </a:solidFill>
                <a:latin typeface="Segoe UI" pitchFamily="34" charset="0"/>
              </a:rPr>
              <a:t>Jali</a:t>
            </a:r>
            <a:r>
              <a:rPr lang="en-US" sz="1200" dirty="0">
                <a:solidFill>
                  <a:srgbClr val="6D6E70"/>
                </a:solidFill>
                <a:latin typeface="Segoe UI" pitchFamily="34" charset="0"/>
              </a:rPr>
              <a:t> with patterns for shading.</a:t>
            </a:r>
          </a:p>
        </p:txBody>
      </p:sp>
    </p:spTree>
    <p:extLst>
      <p:ext uri="{BB962C8B-B14F-4D97-AF65-F5344CB8AC3E}">
        <p14:creationId xmlns:p14="http://schemas.microsoft.com/office/powerpoint/2010/main" val="2569734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6" name="TextBox 5"/>
          <p:cNvSpPr txBox="1"/>
          <p:nvPr/>
        </p:nvSpPr>
        <p:spPr>
          <a:xfrm>
            <a:off x="3380950" y="30633"/>
            <a:ext cx="7579150" cy="584775"/>
          </a:xfrm>
          <a:prstGeom prst="rect">
            <a:avLst/>
          </a:prstGeom>
          <a:noFill/>
        </p:spPr>
        <p:txBody>
          <a:bodyPr wrap="square" rtlCol="0">
            <a:spAutoFit/>
          </a:bodyPr>
          <a:lstStyle/>
          <a:p>
            <a:r>
              <a:rPr lang="en-US" sz="3200" b="1" dirty="0" smtClean="0">
                <a:solidFill>
                  <a:schemeClr val="accent1">
                    <a:lumMod val="75000"/>
                  </a:schemeClr>
                </a:solidFill>
              </a:rPr>
              <a:t>Campus Land Use Analysis</a:t>
            </a:r>
            <a:endParaRPr lang="en-IN" sz="3200" b="1" dirty="0">
              <a:solidFill>
                <a:schemeClr val="accent1">
                  <a:lumMod val="75000"/>
                </a:schemeClr>
              </a:solidFill>
            </a:endParaRPr>
          </a:p>
        </p:txBody>
      </p:sp>
      <p:pic>
        <p:nvPicPr>
          <p:cNvPr id="7" name="Picture 6"/>
          <p:cNvPicPr>
            <a:picLocks noChangeAspect="1"/>
          </p:cNvPicPr>
          <p:nvPr/>
        </p:nvPicPr>
        <p:blipFill>
          <a:blip r:embed="rId4"/>
          <a:stretch>
            <a:fillRect/>
          </a:stretch>
        </p:blipFill>
        <p:spPr>
          <a:xfrm>
            <a:off x="2640564" y="1070689"/>
            <a:ext cx="6200663" cy="5003248"/>
          </a:xfrm>
          <a:prstGeom prst="rect">
            <a:avLst/>
          </a:prstGeom>
        </p:spPr>
      </p:pic>
    </p:spTree>
    <p:extLst>
      <p:ext uri="{BB962C8B-B14F-4D97-AF65-F5344CB8AC3E}">
        <p14:creationId xmlns:p14="http://schemas.microsoft.com/office/powerpoint/2010/main" val="333835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0" y="-2622"/>
            <a:ext cx="12400384"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Academic Block C (Mechanical Engineering)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7918874" y="816098"/>
            <a:ext cx="4182930" cy="2782989"/>
          </a:xfrm>
          <a:prstGeom prst="rect">
            <a:avLst/>
          </a:prstGeom>
        </p:spPr>
      </p:pic>
      <p:pic>
        <p:nvPicPr>
          <p:cNvPr id="5" name="Picture 4"/>
          <p:cNvPicPr>
            <a:picLocks noChangeAspect="1"/>
          </p:cNvPicPr>
          <p:nvPr/>
        </p:nvPicPr>
        <p:blipFill>
          <a:blip r:embed="rId5"/>
          <a:stretch>
            <a:fillRect/>
          </a:stretch>
        </p:blipFill>
        <p:spPr>
          <a:xfrm>
            <a:off x="0" y="896227"/>
            <a:ext cx="7590823" cy="5352173"/>
          </a:xfrm>
          <a:prstGeom prst="rect">
            <a:avLst/>
          </a:prstGeom>
        </p:spPr>
      </p:pic>
      <p:pic>
        <p:nvPicPr>
          <p:cNvPr id="8" name="Picture 7"/>
          <p:cNvPicPr>
            <a:picLocks noChangeAspect="1"/>
          </p:cNvPicPr>
          <p:nvPr/>
        </p:nvPicPr>
        <p:blipFill rotWithShape="1">
          <a:blip r:embed="rId6"/>
          <a:srcRect t="-2343" b="18218"/>
          <a:stretch/>
        </p:blipFill>
        <p:spPr>
          <a:xfrm>
            <a:off x="7871086" y="3254592"/>
            <a:ext cx="4230718" cy="2679734"/>
          </a:xfrm>
          <a:prstGeom prst="rect">
            <a:avLst/>
          </a:prstGeom>
        </p:spPr>
      </p:pic>
    </p:spTree>
    <p:extLst>
      <p:ext uri="{BB962C8B-B14F-4D97-AF65-F5344CB8AC3E}">
        <p14:creationId xmlns:p14="http://schemas.microsoft.com/office/powerpoint/2010/main" val="1562559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363894" y="0"/>
            <a:ext cx="12555894"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Academic Block A (Chemical Engineering)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202709" y="914293"/>
            <a:ext cx="5602877" cy="2658020"/>
          </a:xfrm>
          <a:prstGeom prst="rect">
            <a:avLst/>
          </a:prstGeom>
        </p:spPr>
      </p:pic>
      <p:pic>
        <p:nvPicPr>
          <p:cNvPr id="5" name="Picture 4"/>
          <p:cNvPicPr>
            <a:picLocks noChangeAspect="1"/>
          </p:cNvPicPr>
          <p:nvPr/>
        </p:nvPicPr>
        <p:blipFill>
          <a:blip r:embed="rId5"/>
          <a:stretch>
            <a:fillRect/>
          </a:stretch>
        </p:blipFill>
        <p:spPr>
          <a:xfrm>
            <a:off x="6260841" y="923326"/>
            <a:ext cx="5103845" cy="2680347"/>
          </a:xfrm>
          <a:prstGeom prst="rect">
            <a:avLst/>
          </a:prstGeom>
        </p:spPr>
      </p:pic>
      <p:pic>
        <p:nvPicPr>
          <p:cNvPr id="6" name="Picture 5"/>
          <p:cNvPicPr>
            <a:picLocks noChangeAspect="1"/>
          </p:cNvPicPr>
          <p:nvPr/>
        </p:nvPicPr>
        <p:blipFill>
          <a:blip r:embed="rId6"/>
          <a:stretch>
            <a:fillRect/>
          </a:stretch>
        </p:blipFill>
        <p:spPr>
          <a:xfrm>
            <a:off x="207182" y="3728526"/>
            <a:ext cx="3223807" cy="2395022"/>
          </a:xfrm>
          <a:prstGeom prst="rect">
            <a:avLst/>
          </a:prstGeom>
        </p:spPr>
      </p:pic>
      <p:pic>
        <p:nvPicPr>
          <p:cNvPr id="8" name="Picture 7"/>
          <p:cNvPicPr>
            <a:picLocks noChangeAspect="1"/>
          </p:cNvPicPr>
          <p:nvPr/>
        </p:nvPicPr>
        <p:blipFill>
          <a:blip r:embed="rId7"/>
          <a:stretch>
            <a:fillRect/>
          </a:stretch>
        </p:blipFill>
        <p:spPr>
          <a:xfrm>
            <a:off x="3679372" y="3728525"/>
            <a:ext cx="3340361" cy="2420814"/>
          </a:xfrm>
          <a:prstGeom prst="rect">
            <a:avLst/>
          </a:prstGeom>
        </p:spPr>
      </p:pic>
      <p:pic>
        <p:nvPicPr>
          <p:cNvPr id="9" name="Picture 8"/>
          <p:cNvPicPr>
            <a:picLocks noChangeAspect="1"/>
          </p:cNvPicPr>
          <p:nvPr/>
        </p:nvPicPr>
        <p:blipFill>
          <a:blip r:embed="rId8"/>
          <a:stretch>
            <a:fillRect/>
          </a:stretch>
        </p:blipFill>
        <p:spPr>
          <a:xfrm>
            <a:off x="7176872" y="3728525"/>
            <a:ext cx="4187814" cy="2395023"/>
          </a:xfrm>
          <a:prstGeom prst="rect">
            <a:avLst/>
          </a:prstGeom>
        </p:spPr>
      </p:pic>
    </p:spTree>
    <p:extLst>
      <p:ext uri="{BB962C8B-B14F-4D97-AF65-F5344CB8AC3E}">
        <p14:creationId xmlns:p14="http://schemas.microsoft.com/office/powerpoint/2010/main" val="3213854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34206" y="0"/>
            <a:ext cx="11923587"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Academic Block A (Chemical Engineering)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2495848" y="975892"/>
            <a:ext cx="7200304" cy="5283980"/>
          </a:xfrm>
          <a:prstGeom prst="rect">
            <a:avLst/>
          </a:prstGeom>
        </p:spPr>
      </p:pic>
    </p:spTree>
    <p:extLst>
      <p:ext uri="{BB962C8B-B14F-4D97-AF65-F5344CB8AC3E}">
        <p14:creationId xmlns:p14="http://schemas.microsoft.com/office/powerpoint/2010/main" val="3492733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280853" y="0"/>
            <a:ext cx="11774297"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Academic Block A (Chemical Engineering)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2272256" y="880197"/>
            <a:ext cx="7647487" cy="5384234"/>
          </a:xfrm>
          <a:prstGeom prst="rect">
            <a:avLst/>
          </a:prstGeom>
        </p:spPr>
      </p:pic>
    </p:spTree>
    <p:extLst>
      <p:ext uri="{BB962C8B-B14F-4D97-AF65-F5344CB8AC3E}">
        <p14:creationId xmlns:p14="http://schemas.microsoft.com/office/powerpoint/2010/main" val="1983275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07915" y="1481546"/>
            <a:ext cx="7361558" cy="3870083"/>
          </a:xfrm>
          <a:prstGeom prst="rect">
            <a:avLst/>
          </a:prstGeom>
        </p:spPr>
      </p:pic>
      <p:pic>
        <p:nvPicPr>
          <p:cNvPr id="2" name="Picture 1"/>
          <p:cNvPicPr>
            <a:picLocks noChangeAspect="1"/>
          </p:cNvPicPr>
          <p:nvPr/>
        </p:nvPicPr>
        <p:blipFill>
          <a:blip r:embed="rId3"/>
          <a:stretch>
            <a:fillRect/>
          </a:stretch>
        </p:blipFill>
        <p:spPr>
          <a:xfrm>
            <a:off x="0" y="6248400"/>
            <a:ext cx="12192000" cy="609600"/>
          </a:xfrm>
          <a:prstGeom prst="rect">
            <a:avLst/>
          </a:prstGeom>
        </p:spPr>
      </p:pic>
      <p:pic>
        <p:nvPicPr>
          <p:cNvPr id="3" name="Picture 2"/>
          <p:cNvPicPr>
            <a:picLocks noChangeAspect="1"/>
          </p:cNvPicPr>
          <p:nvPr/>
        </p:nvPicPr>
        <p:blipFill>
          <a:blip r:embed="rId4"/>
          <a:stretch>
            <a:fillRect/>
          </a:stretch>
        </p:blipFill>
        <p:spPr>
          <a:xfrm>
            <a:off x="0" y="664440"/>
            <a:ext cx="12192000" cy="231787"/>
          </a:xfrm>
          <a:prstGeom prst="rect">
            <a:avLst/>
          </a:prstGeom>
        </p:spPr>
      </p:pic>
      <p:sp>
        <p:nvSpPr>
          <p:cNvPr id="7" name="TextBox 6"/>
          <p:cNvSpPr txBox="1"/>
          <p:nvPr/>
        </p:nvSpPr>
        <p:spPr>
          <a:xfrm>
            <a:off x="45566" y="50226"/>
            <a:ext cx="12100868"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Academic Block </a:t>
            </a:r>
            <a:r>
              <a:rPr lang="en-US" sz="3200" b="1" dirty="0">
                <a:solidFill>
                  <a:schemeClr val="accent1">
                    <a:lumMod val="75000"/>
                  </a:schemeClr>
                </a:solidFill>
              </a:rPr>
              <a:t>B</a:t>
            </a:r>
            <a:r>
              <a:rPr lang="en-US" sz="3200" b="1" dirty="0" smtClean="0">
                <a:solidFill>
                  <a:schemeClr val="accent1">
                    <a:lumMod val="75000"/>
                  </a:schemeClr>
                </a:solidFill>
              </a:rPr>
              <a:t> </a:t>
            </a:r>
            <a:r>
              <a:rPr lang="en-US" sz="3200" b="1" dirty="0" smtClean="0">
                <a:solidFill>
                  <a:schemeClr val="accent1">
                    <a:lumMod val="75000"/>
                  </a:schemeClr>
                </a:solidFill>
              </a:rPr>
              <a:t>( Civil Engineering) </a:t>
            </a:r>
            <a:endParaRPr lang="en-IN" sz="3200" b="1" dirty="0">
              <a:solidFill>
                <a:schemeClr val="accent1">
                  <a:lumMod val="75000"/>
                </a:schemeClr>
              </a:solidFill>
            </a:endParaRPr>
          </a:p>
        </p:txBody>
      </p:sp>
      <p:pic>
        <p:nvPicPr>
          <p:cNvPr id="4" name="Picture 3"/>
          <p:cNvPicPr>
            <a:picLocks noChangeAspect="1"/>
          </p:cNvPicPr>
          <p:nvPr/>
        </p:nvPicPr>
        <p:blipFill>
          <a:blip r:embed="rId5"/>
          <a:stretch>
            <a:fillRect/>
          </a:stretch>
        </p:blipFill>
        <p:spPr>
          <a:xfrm>
            <a:off x="197620" y="1510441"/>
            <a:ext cx="5934834" cy="3841188"/>
          </a:xfrm>
          <a:prstGeom prst="rect">
            <a:avLst/>
          </a:prstGeom>
        </p:spPr>
      </p:pic>
    </p:spTree>
    <p:extLst>
      <p:ext uri="{BB962C8B-B14F-4D97-AF65-F5344CB8AC3E}">
        <p14:creationId xmlns:p14="http://schemas.microsoft.com/office/powerpoint/2010/main" val="1267406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598094" y="18309"/>
            <a:ext cx="11195799"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Academic Block </a:t>
            </a:r>
            <a:r>
              <a:rPr lang="en-US" sz="3200" b="1" dirty="0" smtClean="0">
                <a:solidFill>
                  <a:schemeClr val="accent1">
                    <a:lumMod val="75000"/>
                  </a:schemeClr>
                </a:solidFill>
              </a:rPr>
              <a:t>B </a:t>
            </a:r>
            <a:r>
              <a:rPr lang="en-US" sz="3200" b="1" dirty="0">
                <a:solidFill>
                  <a:schemeClr val="accent1">
                    <a:lumMod val="75000"/>
                  </a:schemeClr>
                </a:solidFill>
              </a:rPr>
              <a:t>( Civil Engineering)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2184737" y="957583"/>
            <a:ext cx="7520606" cy="5229461"/>
          </a:xfrm>
          <a:prstGeom prst="rect">
            <a:avLst/>
          </a:prstGeom>
        </p:spPr>
      </p:pic>
    </p:spTree>
    <p:extLst>
      <p:ext uri="{BB962C8B-B14F-4D97-AF65-F5344CB8AC3E}">
        <p14:creationId xmlns:p14="http://schemas.microsoft.com/office/powerpoint/2010/main" val="1509659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334814" y="17664"/>
            <a:ext cx="11522370"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Academic Block </a:t>
            </a:r>
            <a:r>
              <a:rPr lang="en-US" sz="3200" b="1" dirty="0" smtClean="0">
                <a:solidFill>
                  <a:schemeClr val="accent1">
                    <a:lumMod val="75000"/>
                  </a:schemeClr>
                </a:solidFill>
              </a:rPr>
              <a:t>B </a:t>
            </a:r>
            <a:r>
              <a:rPr lang="en-US" sz="3200" b="1" dirty="0">
                <a:solidFill>
                  <a:schemeClr val="accent1">
                    <a:lumMod val="75000"/>
                  </a:schemeClr>
                </a:solidFill>
              </a:rPr>
              <a:t>( Civil Engineering)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2083722" y="788441"/>
            <a:ext cx="8024555" cy="5281118"/>
          </a:xfrm>
          <a:prstGeom prst="rect">
            <a:avLst/>
          </a:prstGeom>
        </p:spPr>
      </p:pic>
    </p:spTree>
    <p:extLst>
      <p:ext uri="{BB962C8B-B14F-4D97-AF65-F5344CB8AC3E}">
        <p14:creationId xmlns:p14="http://schemas.microsoft.com/office/powerpoint/2010/main" val="3053798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AD1 (MSME Building)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46654" y="1135529"/>
            <a:ext cx="5205765" cy="3464463"/>
          </a:xfrm>
          <a:prstGeom prst="rect">
            <a:avLst/>
          </a:prstGeom>
        </p:spPr>
      </p:pic>
      <p:pic>
        <p:nvPicPr>
          <p:cNvPr id="5" name="Picture 4"/>
          <p:cNvPicPr>
            <a:picLocks noChangeAspect="1"/>
          </p:cNvPicPr>
          <p:nvPr/>
        </p:nvPicPr>
        <p:blipFill>
          <a:blip r:embed="rId5"/>
          <a:stretch>
            <a:fillRect/>
          </a:stretch>
        </p:blipFill>
        <p:spPr>
          <a:xfrm>
            <a:off x="5546886" y="1352940"/>
            <a:ext cx="6128290" cy="3629608"/>
          </a:xfrm>
          <a:prstGeom prst="rect">
            <a:avLst/>
          </a:prstGeom>
        </p:spPr>
      </p:pic>
    </p:spTree>
    <p:extLst>
      <p:ext uri="{BB962C8B-B14F-4D97-AF65-F5344CB8AC3E}">
        <p14:creationId xmlns:p14="http://schemas.microsoft.com/office/powerpoint/2010/main" val="1801136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AD1 (Chemistry Building) </a:t>
            </a:r>
            <a:endParaRPr lang="en-IN" sz="3200" b="1" dirty="0">
              <a:solidFill>
                <a:schemeClr val="accent1">
                  <a:lumMod val="75000"/>
                </a:schemeClr>
              </a:solidFill>
            </a:endParaRPr>
          </a:p>
        </p:txBody>
      </p:sp>
      <p:pic>
        <p:nvPicPr>
          <p:cNvPr id="5" name="Picture 4"/>
          <p:cNvPicPr>
            <a:picLocks noChangeAspect="1"/>
          </p:cNvPicPr>
          <p:nvPr/>
        </p:nvPicPr>
        <p:blipFill>
          <a:blip r:embed="rId4"/>
          <a:stretch>
            <a:fillRect/>
          </a:stretch>
        </p:blipFill>
        <p:spPr>
          <a:xfrm>
            <a:off x="5132139" y="1214847"/>
            <a:ext cx="6969665" cy="3551228"/>
          </a:xfrm>
          <a:prstGeom prst="rect">
            <a:avLst/>
          </a:prstGeom>
        </p:spPr>
      </p:pic>
      <p:pic>
        <p:nvPicPr>
          <p:cNvPr id="8" name="Picture 7"/>
          <p:cNvPicPr>
            <a:picLocks noChangeAspect="1"/>
          </p:cNvPicPr>
          <p:nvPr/>
        </p:nvPicPr>
        <p:blipFill>
          <a:blip r:embed="rId5"/>
          <a:stretch>
            <a:fillRect/>
          </a:stretch>
        </p:blipFill>
        <p:spPr>
          <a:xfrm>
            <a:off x="0" y="1106769"/>
            <a:ext cx="4883130" cy="3315941"/>
          </a:xfrm>
          <a:prstGeom prst="rect">
            <a:avLst/>
          </a:prstGeom>
        </p:spPr>
      </p:pic>
    </p:spTree>
    <p:extLst>
      <p:ext uri="{BB962C8B-B14F-4D97-AF65-F5344CB8AC3E}">
        <p14:creationId xmlns:p14="http://schemas.microsoft.com/office/powerpoint/2010/main" val="2223935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AD1 (BTBM Building)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1" y="974663"/>
            <a:ext cx="6104872" cy="4269141"/>
          </a:xfrm>
          <a:prstGeom prst="rect">
            <a:avLst/>
          </a:prstGeom>
        </p:spPr>
      </p:pic>
      <p:pic>
        <p:nvPicPr>
          <p:cNvPr id="5" name="Picture 4"/>
          <p:cNvPicPr>
            <a:picLocks noChangeAspect="1"/>
          </p:cNvPicPr>
          <p:nvPr/>
        </p:nvPicPr>
        <p:blipFill>
          <a:blip r:embed="rId5"/>
          <a:stretch>
            <a:fillRect/>
          </a:stretch>
        </p:blipFill>
        <p:spPr>
          <a:xfrm>
            <a:off x="6104873" y="1155487"/>
            <a:ext cx="5840123" cy="4260943"/>
          </a:xfrm>
          <a:prstGeom prst="rect">
            <a:avLst/>
          </a:prstGeom>
        </p:spPr>
      </p:pic>
    </p:spTree>
    <p:extLst>
      <p:ext uri="{BB962C8B-B14F-4D97-AF65-F5344CB8AC3E}">
        <p14:creationId xmlns:p14="http://schemas.microsoft.com/office/powerpoint/2010/main" val="2381317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6" name="TextBox 5"/>
          <p:cNvSpPr txBox="1"/>
          <p:nvPr/>
        </p:nvSpPr>
        <p:spPr>
          <a:xfrm>
            <a:off x="3266650" y="0"/>
            <a:ext cx="8715800" cy="584775"/>
          </a:xfrm>
          <a:prstGeom prst="rect">
            <a:avLst/>
          </a:prstGeom>
          <a:noFill/>
        </p:spPr>
        <p:txBody>
          <a:bodyPr wrap="square" rtlCol="0">
            <a:spAutoFit/>
          </a:bodyPr>
          <a:lstStyle/>
          <a:p>
            <a:r>
              <a:rPr lang="en-US" sz="3200" b="1" dirty="0" smtClean="0">
                <a:solidFill>
                  <a:schemeClr val="accent1">
                    <a:lumMod val="75000"/>
                  </a:schemeClr>
                </a:solidFill>
              </a:rPr>
              <a:t>Salient Features of Campus</a:t>
            </a:r>
            <a:endParaRPr lang="en-IN" sz="3200" b="1" dirty="0">
              <a:solidFill>
                <a:schemeClr val="accent1">
                  <a:lumMod val="75000"/>
                </a:schemeClr>
              </a:solidFill>
            </a:endParaRPr>
          </a:p>
        </p:txBody>
      </p:sp>
      <p:graphicFrame>
        <p:nvGraphicFramePr>
          <p:cNvPr id="9" name="Table 8"/>
          <p:cNvGraphicFramePr>
            <a:graphicFrameLocks noGrp="1"/>
          </p:cNvGraphicFramePr>
          <p:nvPr>
            <p:extLst/>
          </p:nvPr>
        </p:nvGraphicFramePr>
        <p:xfrm>
          <a:off x="1981200" y="1927393"/>
          <a:ext cx="7990732" cy="1957727"/>
        </p:xfrm>
        <a:graphic>
          <a:graphicData uri="http://schemas.openxmlformats.org/drawingml/2006/table">
            <a:tbl>
              <a:tblPr firstRow="1" bandRow="1">
                <a:tableStyleId>{5C22544A-7EE6-4342-B048-85BDC9FD1C3A}</a:tableStyleId>
              </a:tblPr>
              <a:tblGrid>
                <a:gridCol w="4414361">
                  <a:extLst>
                    <a:ext uri="{9D8B030D-6E8A-4147-A177-3AD203B41FA5}">
                      <a16:colId xmlns:a16="http://schemas.microsoft.com/office/drawing/2014/main" val="2091888454"/>
                    </a:ext>
                  </a:extLst>
                </a:gridCol>
                <a:gridCol w="3576371">
                  <a:extLst>
                    <a:ext uri="{9D8B030D-6E8A-4147-A177-3AD203B41FA5}">
                      <a16:colId xmlns:a16="http://schemas.microsoft.com/office/drawing/2014/main" val="2350230239"/>
                    </a:ext>
                  </a:extLst>
                </a:gridCol>
              </a:tblGrid>
              <a:tr h="380000">
                <a:tc>
                  <a:txBody>
                    <a:bodyPr/>
                    <a:lstStyle/>
                    <a:p>
                      <a:pPr marL="0" algn="l" defTabSz="914400" rtl="0" eaLnBrk="1" fontAlgn="ctr" latinLnBrk="0" hangingPunct="1"/>
                      <a:r>
                        <a:rPr lang="en-US" sz="2000" b="1" kern="1200" dirty="0" smtClean="0">
                          <a:solidFill>
                            <a:schemeClr val="dk1"/>
                          </a:solidFill>
                          <a:latin typeface="+mn-lt"/>
                          <a:ea typeface="+mn-ea"/>
                          <a:cs typeface="+mn-cs"/>
                        </a:rPr>
                        <a:t>Length</a:t>
                      </a:r>
                      <a:r>
                        <a:rPr lang="en-US" sz="2000" b="1" kern="1200" baseline="0" dirty="0" smtClean="0">
                          <a:solidFill>
                            <a:schemeClr val="dk1"/>
                          </a:solidFill>
                          <a:latin typeface="+mn-lt"/>
                          <a:ea typeface="+mn-ea"/>
                          <a:cs typeface="+mn-cs"/>
                        </a:rPr>
                        <a:t> of Roads</a:t>
                      </a:r>
                      <a:endParaRPr lang="en-IN" sz="2000" b="1" kern="1200" dirty="0">
                        <a:solidFill>
                          <a:schemeClr val="dk1"/>
                        </a:solidFill>
                        <a:latin typeface="+mn-lt"/>
                        <a:ea typeface="+mn-ea"/>
                        <a:cs typeface="+mn-cs"/>
                      </a:endParaRPr>
                    </a:p>
                  </a:txBody>
                  <a:tcPr marL="4819" marR="4819" marT="4819" marB="0" anchor="ctr">
                    <a:solidFill>
                      <a:schemeClr val="accent1">
                        <a:lumMod val="20000"/>
                        <a:lumOff val="80000"/>
                      </a:schemeClr>
                    </a:solidFill>
                  </a:tcPr>
                </a:tc>
                <a:tc>
                  <a:txBody>
                    <a:bodyPr/>
                    <a:lstStyle/>
                    <a:p>
                      <a:pPr marL="0" algn="l" defTabSz="914400" rtl="0" eaLnBrk="1" fontAlgn="ctr" latinLnBrk="0" hangingPunct="1"/>
                      <a:r>
                        <a:rPr lang="en-IN" sz="2000" b="1" kern="1200" dirty="0">
                          <a:solidFill>
                            <a:schemeClr val="dk1"/>
                          </a:solidFill>
                          <a:latin typeface="+mn-lt"/>
                          <a:ea typeface="+mn-ea"/>
                          <a:cs typeface="+mn-cs"/>
                        </a:rPr>
                        <a:t>            </a:t>
                      </a:r>
                      <a:r>
                        <a:rPr lang="en-IN" sz="2000" b="1" kern="1200" dirty="0" smtClean="0">
                          <a:solidFill>
                            <a:schemeClr val="dk1"/>
                          </a:solidFill>
                          <a:latin typeface="+mn-lt"/>
                          <a:ea typeface="+mn-ea"/>
                          <a:cs typeface="+mn-cs"/>
                        </a:rPr>
                        <a:t>18.35</a:t>
                      </a:r>
                      <a:r>
                        <a:rPr lang="en-IN" sz="2000" b="1" kern="1200" baseline="0" dirty="0" smtClean="0">
                          <a:solidFill>
                            <a:schemeClr val="dk1"/>
                          </a:solidFill>
                          <a:latin typeface="+mn-lt"/>
                          <a:ea typeface="+mn-ea"/>
                          <a:cs typeface="+mn-cs"/>
                        </a:rPr>
                        <a:t> Km</a:t>
                      </a:r>
                      <a:endParaRPr lang="en-IN" sz="2000" b="1" kern="1200" dirty="0">
                        <a:solidFill>
                          <a:schemeClr val="dk1"/>
                        </a:solidFill>
                        <a:latin typeface="+mn-lt"/>
                        <a:ea typeface="+mn-ea"/>
                        <a:cs typeface="+mn-cs"/>
                      </a:endParaRPr>
                    </a:p>
                  </a:txBody>
                  <a:tcPr marL="4819" marR="4819" marT="4819" marB="0" anchor="ctr">
                    <a:solidFill>
                      <a:schemeClr val="accent1">
                        <a:lumMod val="20000"/>
                        <a:lumOff val="80000"/>
                      </a:schemeClr>
                    </a:solidFill>
                  </a:tcPr>
                </a:tc>
                <a:extLst>
                  <a:ext uri="{0D108BD9-81ED-4DB2-BD59-A6C34878D82A}">
                    <a16:rowId xmlns:a16="http://schemas.microsoft.com/office/drawing/2014/main" val="1210067143"/>
                  </a:ext>
                </a:extLst>
              </a:tr>
              <a:tr h="380000">
                <a:tc>
                  <a:txBody>
                    <a:bodyPr/>
                    <a:lstStyle/>
                    <a:p>
                      <a:pPr marL="0" algn="l" defTabSz="914400" rtl="0" eaLnBrk="1" fontAlgn="ctr" latinLnBrk="0" hangingPunct="1"/>
                      <a:r>
                        <a:rPr lang="en-US" sz="2000" b="1" kern="1200" dirty="0" smtClean="0">
                          <a:solidFill>
                            <a:schemeClr val="dk1"/>
                          </a:solidFill>
                          <a:latin typeface="+mn-lt"/>
                          <a:ea typeface="+mn-ea"/>
                          <a:cs typeface="+mn-cs"/>
                        </a:rPr>
                        <a:t>Length</a:t>
                      </a:r>
                      <a:r>
                        <a:rPr lang="en-US" sz="2000" b="1" kern="1200" baseline="0" dirty="0" smtClean="0">
                          <a:solidFill>
                            <a:schemeClr val="dk1"/>
                          </a:solidFill>
                          <a:latin typeface="+mn-lt"/>
                          <a:ea typeface="+mn-ea"/>
                          <a:cs typeface="+mn-cs"/>
                        </a:rPr>
                        <a:t> of Walkways</a:t>
                      </a:r>
                      <a:endParaRPr lang="en-IN" sz="2000" b="1" kern="1200" dirty="0">
                        <a:solidFill>
                          <a:schemeClr val="dk1"/>
                        </a:solidFill>
                        <a:latin typeface="+mn-lt"/>
                        <a:ea typeface="+mn-ea"/>
                        <a:cs typeface="+mn-cs"/>
                      </a:endParaRPr>
                    </a:p>
                  </a:txBody>
                  <a:tcPr marL="4819" marR="4819" marT="4819" marB="0" anchor="ctr"/>
                </a:tc>
                <a:tc>
                  <a:txBody>
                    <a:bodyPr/>
                    <a:lstStyle/>
                    <a:p>
                      <a:pPr marL="0" algn="l" defTabSz="914400" rtl="0" eaLnBrk="1" fontAlgn="ctr" latinLnBrk="0" hangingPunct="1"/>
                      <a:r>
                        <a:rPr lang="en-IN" sz="2000" b="1" kern="1200" dirty="0">
                          <a:solidFill>
                            <a:schemeClr val="dk1"/>
                          </a:solidFill>
                          <a:latin typeface="+mn-lt"/>
                          <a:ea typeface="+mn-ea"/>
                          <a:cs typeface="+mn-cs"/>
                        </a:rPr>
                        <a:t>             </a:t>
                      </a:r>
                      <a:r>
                        <a:rPr lang="en-IN" sz="2000" b="1" kern="1200" dirty="0" smtClean="0">
                          <a:solidFill>
                            <a:schemeClr val="dk1"/>
                          </a:solidFill>
                          <a:latin typeface="+mn-lt"/>
                          <a:ea typeface="+mn-ea"/>
                          <a:cs typeface="+mn-cs"/>
                        </a:rPr>
                        <a:t>17.86</a:t>
                      </a:r>
                      <a:r>
                        <a:rPr lang="en-IN" sz="2000" b="1" kern="1200" baseline="0" dirty="0" smtClean="0">
                          <a:solidFill>
                            <a:schemeClr val="dk1"/>
                          </a:solidFill>
                          <a:latin typeface="+mn-lt"/>
                          <a:ea typeface="+mn-ea"/>
                          <a:cs typeface="+mn-cs"/>
                        </a:rPr>
                        <a:t> Km</a:t>
                      </a:r>
                      <a:endParaRPr lang="en-IN" sz="2000" b="1" kern="1200" dirty="0">
                        <a:solidFill>
                          <a:schemeClr val="dk1"/>
                        </a:solidFill>
                        <a:latin typeface="+mn-lt"/>
                        <a:ea typeface="+mn-ea"/>
                        <a:cs typeface="+mn-cs"/>
                      </a:endParaRPr>
                    </a:p>
                  </a:txBody>
                  <a:tcPr marL="4819" marR="4819" marT="4819" marB="0" anchor="ctr"/>
                </a:tc>
                <a:extLst>
                  <a:ext uri="{0D108BD9-81ED-4DB2-BD59-A6C34878D82A}">
                    <a16:rowId xmlns:a16="http://schemas.microsoft.com/office/drawing/2014/main" val="342095916"/>
                  </a:ext>
                </a:extLst>
              </a:tr>
              <a:tr h="437727">
                <a:tc>
                  <a:txBody>
                    <a:bodyPr/>
                    <a:lstStyle/>
                    <a:p>
                      <a:pPr marL="0" algn="l" defTabSz="914400" rtl="0" eaLnBrk="1" fontAlgn="ctr" latinLnBrk="0" hangingPunct="1"/>
                      <a:r>
                        <a:rPr lang="en-US" sz="2000" b="1" kern="1200" dirty="0" smtClean="0">
                          <a:solidFill>
                            <a:schemeClr val="dk1"/>
                          </a:solidFill>
                          <a:latin typeface="+mn-lt"/>
                          <a:ea typeface="+mn-ea"/>
                          <a:cs typeface="+mn-cs"/>
                        </a:rPr>
                        <a:t>Length of Cycle Tracks</a:t>
                      </a:r>
                      <a:endParaRPr lang="en-IN" sz="2000" b="1" kern="1200" dirty="0">
                        <a:solidFill>
                          <a:schemeClr val="dk1"/>
                        </a:solidFill>
                        <a:latin typeface="+mn-lt"/>
                        <a:ea typeface="+mn-ea"/>
                        <a:cs typeface="+mn-cs"/>
                      </a:endParaRPr>
                    </a:p>
                  </a:txBody>
                  <a:tcPr marL="4819" marR="4819" marT="4819" marB="0" anchor="ctr"/>
                </a:tc>
                <a:tc>
                  <a:txBody>
                    <a:bodyPr/>
                    <a:lstStyle/>
                    <a:p>
                      <a:pPr marL="0" algn="l" defTabSz="914400" rtl="0" eaLnBrk="1" fontAlgn="ctr" latinLnBrk="0" hangingPunct="1"/>
                      <a:r>
                        <a:rPr lang="en-IN" sz="2000" b="1" kern="1200" dirty="0">
                          <a:solidFill>
                            <a:schemeClr val="dk1"/>
                          </a:solidFill>
                          <a:latin typeface="+mn-lt"/>
                          <a:ea typeface="+mn-ea"/>
                          <a:cs typeface="+mn-cs"/>
                        </a:rPr>
                        <a:t>             </a:t>
                      </a:r>
                      <a:r>
                        <a:rPr lang="en-IN" sz="2000" b="1" kern="1200" dirty="0" smtClean="0">
                          <a:solidFill>
                            <a:schemeClr val="dk1"/>
                          </a:solidFill>
                          <a:latin typeface="+mn-lt"/>
                          <a:ea typeface="+mn-ea"/>
                          <a:cs typeface="+mn-cs"/>
                        </a:rPr>
                        <a:t>13.8</a:t>
                      </a:r>
                      <a:r>
                        <a:rPr lang="en-IN" sz="2000" b="1" kern="1200" baseline="0" dirty="0" smtClean="0">
                          <a:solidFill>
                            <a:schemeClr val="dk1"/>
                          </a:solidFill>
                          <a:latin typeface="+mn-lt"/>
                          <a:ea typeface="+mn-ea"/>
                          <a:cs typeface="+mn-cs"/>
                        </a:rPr>
                        <a:t> Km</a:t>
                      </a:r>
                      <a:endParaRPr lang="en-IN" sz="2000" b="1" kern="1200" dirty="0">
                        <a:solidFill>
                          <a:schemeClr val="dk1"/>
                        </a:solidFill>
                        <a:latin typeface="+mn-lt"/>
                        <a:ea typeface="+mn-ea"/>
                        <a:cs typeface="+mn-cs"/>
                      </a:endParaRPr>
                    </a:p>
                  </a:txBody>
                  <a:tcPr marL="4819" marR="4819" marT="4819" marB="0" anchor="ctr"/>
                </a:tc>
                <a:extLst>
                  <a:ext uri="{0D108BD9-81ED-4DB2-BD59-A6C34878D82A}">
                    <a16:rowId xmlns:a16="http://schemas.microsoft.com/office/drawing/2014/main" val="1515367403"/>
                  </a:ext>
                </a:extLst>
              </a:tr>
              <a:tr h="380000">
                <a:tc>
                  <a:txBody>
                    <a:bodyPr/>
                    <a:lstStyle/>
                    <a:p>
                      <a:pPr marL="0" algn="l" defTabSz="914400" rtl="0" eaLnBrk="1" fontAlgn="ctr" latinLnBrk="0" hangingPunct="1"/>
                      <a:r>
                        <a:rPr lang="en-US" sz="2000" b="1" kern="1200" dirty="0" smtClean="0">
                          <a:solidFill>
                            <a:schemeClr val="dk1"/>
                          </a:solidFill>
                          <a:latin typeface="+mn-lt"/>
                          <a:ea typeface="+mn-ea"/>
                          <a:cs typeface="+mn-cs"/>
                        </a:rPr>
                        <a:t>Length</a:t>
                      </a:r>
                      <a:r>
                        <a:rPr lang="en-US" sz="2000" b="1" kern="1200" baseline="0" dirty="0" smtClean="0">
                          <a:solidFill>
                            <a:schemeClr val="dk1"/>
                          </a:solidFill>
                          <a:latin typeface="+mn-lt"/>
                          <a:ea typeface="+mn-ea"/>
                          <a:cs typeface="+mn-cs"/>
                        </a:rPr>
                        <a:t> of Swales</a:t>
                      </a:r>
                      <a:endParaRPr lang="en-IN" sz="2000" b="1" kern="1200" dirty="0">
                        <a:solidFill>
                          <a:schemeClr val="dk1"/>
                        </a:solidFill>
                        <a:latin typeface="+mn-lt"/>
                        <a:ea typeface="+mn-ea"/>
                        <a:cs typeface="+mn-cs"/>
                      </a:endParaRPr>
                    </a:p>
                  </a:txBody>
                  <a:tcPr marL="4819" marR="4819" marT="4819" marB="0" anchor="ctr"/>
                </a:tc>
                <a:tc>
                  <a:txBody>
                    <a:bodyPr/>
                    <a:lstStyle/>
                    <a:p>
                      <a:pPr marL="0" algn="l" defTabSz="914400" rtl="0" eaLnBrk="1" fontAlgn="ctr" latinLnBrk="0" hangingPunct="1"/>
                      <a:r>
                        <a:rPr lang="en-IN" sz="2000" b="1" kern="1200" dirty="0">
                          <a:solidFill>
                            <a:schemeClr val="dk1"/>
                          </a:solidFill>
                          <a:latin typeface="+mn-lt"/>
                          <a:ea typeface="+mn-ea"/>
                          <a:cs typeface="+mn-cs"/>
                        </a:rPr>
                        <a:t>             </a:t>
                      </a:r>
                      <a:r>
                        <a:rPr lang="en-IN" sz="2000" b="1" kern="1200" dirty="0" smtClean="0">
                          <a:solidFill>
                            <a:schemeClr val="dk1"/>
                          </a:solidFill>
                          <a:latin typeface="+mn-lt"/>
                          <a:ea typeface="+mn-ea"/>
                          <a:cs typeface="+mn-cs"/>
                        </a:rPr>
                        <a:t>14.84</a:t>
                      </a:r>
                      <a:r>
                        <a:rPr lang="en-IN" sz="2000" b="1" kern="1200" baseline="0" dirty="0" smtClean="0">
                          <a:solidFill>
                            <a:schemeClr val="dk1"/>
                          </a:solidFill>
                          <a:latin typeface="+mn-lt"/>
                          <a:ea typeface="+mn-ea"/>
                          <a:cs typeface="+mn-cs"/>
                        </a:rPr>
                        <a:t> Km</a:t>
                      </a:r>
                      <a:endParaRPr lang="en-IN" sz="2000" b="1" kern="1200" dirty="0">
                        <a:solidFill>
                          <a:schemeClr val="dk1"/>
                        </a:solidFill>
                        <a:latin typeface="+mn-lt"/>
                        <a:ea typeface="+mn-ea"/>
                        <a:cs typeface="+mn-cs"/>
                      </a:endParaRPr>
                    </a:p>
                  </a:txBody>
                  <a:tcPr marL="4819" marR="4819" marT="4819" marB="0" anchor="ctr"/>
                </a:tc>
                <a:extLst>
                  <a:ext uri="{0D108BD9-81ED-4DB2-BD59-A6C34878D82A}">
                    <a16:rowId xmlns:a16="http://schemas.microsoft.com/office/drawing/2014/main" val="691277584"/>
                  </a:ext>
                </a:extLst>
              </a:tr>
              <a:tr h="380000">
                <a:tc>
                  <a:txBody>
                    <a:bodyPr/>
                    <a:lstStyle/>
                    <a:p>
                      <a:pPr marL="0" algn="l" defTabSz="914400" rtl="0" eaLnBrk="1" fontAlgn="ctr" latinLnBrk="0" hangingPunct="1"/>
                      <a:r>
                        <a:rPr lang="en-US" sz="2000" b="1" kern="1200" dirty="0" smtClean="0">
                          <a:solidFill>
                            <a:schemeClr val="dk1"/>
                          </a:solidFill>
                          <a:latin typeface="+mn-lt"/>
                          <a:ea typeface="+mn-ea"/>
                          <a:cs typeface="+mn-cs"/>
                        </a:rPr>
                        <a:t>Capacity</a:t>
                      </a:r>
                      <a:r>
                        <a:rPr lang="en-US" sz="2000" b="1" kern="1200" baseline="0" dirty="0" smtClean="0">
                          <a:solidFill>
                            <a:schemeClr val="dk1"/>
                          </a:solidFill>
                          <a:latin typeface="+mn-lt"/>
                          <a:ea typeface="+mn-ea"/>
                          <a:cs typeface="+mn-cs"/>
                        </a:rPr>
                        <a:t> of Artificial Lakes</a:t>
                      </a:r>
                      <a:endParaRPr lang="en-IN" sz="2000" b="1" kern="1200" dirty="0">
                        <a:solidFill>
                          <a:schemeClr val="dk1"/>
                        </a:solidFill>
                        <a:latin typeface="+mn-lt"/>
                        <a:ea typeface="+mn-ea"/>
                        <a:cs typeface="+mn-cs"/>
                      </a:endParaRPr>
                    </a:p>
                  </a:txBody>
                  <a:tcPr marL="4819" marR="4819" marT="4819" marB="0" anchor="ctr"/>
                </a:tc>
                <a:tc>
                  <a:txBody>
                    <a:bodyPr/>
                    <a:lstStyle/>
                    <a:p>
                      <a:pPr marL="0" algn="l" defTabSz="914400" rtl="0" eaLnBrk="1" fontAlgn="ctr" latinLnBrk="0" hangingPunct="1"/>
                      <a:r>
                        <a:rPr lang="en-IN" sz="2000" b="1" kern="1200" dirty="0">
                          <a:solidFill>
                            <a:schemeClr val="dk1"/>
                          </a:solidFill>
                          <a:latin typeface="+mn-lt"/>
                          <a:ea typeface="+mn-ea"/>
                          <a:cs typeface="+mn-cs"/>
                        </a:rPr>
                        <a:t>             </a:t>
                      </a:r>
                      <a:r>
                        <a:rPr lang="en-IN" sz="2000" b="1" kern="1200" dirty="0" smtClean="0">
                          <a:solidFill>
                            <a:schemeClr val="dk1"/>
                          </a:solidFill>
                          <a:latin typeface="+mn-lt"/>
                          <a:ea typeface="+mn-ea"/>
                          <a:cs typeface="+mn-cs"/>
                        </a:rPr>
                        <a:t>3,93,46,000 Litres</a:t>
                      </a:r>
                      <a:endParaRPr lang="en-IN" sz="2000" b="1" kern="1200" dirty="0">
                        <a:solidFill>
                          <a:schemeClr val="dk1"/>
                        </a:solidFill>
                        <a:latin typeface="+mn-lt"/>
                        <a:ea typeface="+mn-ea"/>
                        <a:cs typeface="+mn-cs"/>
                      </a:endParaRPr>
                    </a:p>
                  </a:txBody>
                  <a:tcPr marL="4819" marR="4819" marT="4819" marB="0" anchor="ctr"/>
                </a:tc>
                <a:extLst>
                  <a:ext uri="{0D108BD9-81ED-4DB2-BD59-A6C34878D82A}">
                    <a16:rowId xmlns:a16="http://schemas.microsoft.com/office/drawing/2014/main" val="1674698803"/>
                  </a:ext>
                </a:extLst>
              </a:tr>
            </a:tbl>
          </a:graphicData>
        </a:graphic>
      </p:graphicFrame>
    </p:spTree>
    <p:extLst>
      <p:ext uri="{BB962C8B-B14F-4D97-AF65-F5344CB8AC3E}">
        <p14:creationId xmlns:p14="http://schemas.microsoft.com/office/powerpoint/2010/main" val="2017895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AD1 Landscaping</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2724538" y="1023060"/>
            <a:ext cx="7456135" cy="5320842"/>
          </a:xfrm>
          <a:prstGeom prst="rect">
            <a:avLst/>
          </a:prstGeom>
        </p:spPr>
      </p:pic>
    </p:spTree>
    <p:extLst>
      <p:ext uri="{BB962C8B-B14F-4D97-AF65-F5344CB8AC3E}">
        <p14:creationId xmlns:p14="http://schemas.microsoft.com/office/powerpoint/2010/main" val="43651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0" y="24824"/>
            <a:ext cx="12716688" cy="523220"/>
          </a:xfrm>
          <a:prstGeom prst="rect">
            <a:avLst/>
          </a:prstGeom>
          <a:noFill/>
        </p:spPr>
        <p:txBody>
          <a:bodyPr wrap="square" rtlCol="0">
            <a:spAutoFit/>
          </a:bodyPr>
          <a:lstStyle/>
          <a:p>
            <a:pPr algn="ctr"/>
            <a:r>
              <a:rPr lang="en-US" sz="2800" b="1" dirty="0" smtClean="0">
                <a:solidFill>
                  <a:schemeClr val="accent1">
                    <a:lumMod val="75000"/>
                  </a:schemeClr>
                </a:solidFill>
              </a:rPr>
              <a:t>Architectural Features of AD2 (Computer Science &amp; Electrical Engineering ) </a:t>
            </a:r>
            <a:endParaRPr lang="en-IN" sz="28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251665" y="1316105"/>
            <a:ext cx="7306665" cy="3937030"/>
          </a:xfrm>
          <a:prstGeom prst="rect">
            <a:avLst/>
          </a:prstGeom>
        </p:spPr>
      </p:pic>
      <p:sp>
        <p:nvSpPr>
          <p:cNvPr id="5" name="Rectangle 4"/>
          <p:cNvSpPr/>
          <p:nvPr/>
        </p:nvSpPr>
        <p:spPr>
          <a:xfrm>
            <a:off x="7862596" y="1179415"/>
            <a:ext cx="4220547" cy="4247317"/>
          </a:xfrm>
          <a:prstGeom prst="rect">
            <a:avLst/>
          </a:prstGeom>
        </p:spPr>
        <p:txBody>
          <a:bodyPr wrap="square">
            <a:spAutoFit/>
          </a:bodyPr>
          <a:lstStyle/>
          <a:p>
            <a:pPr algn="just"/>
            <a:r>
              <a:rPr lang="en-US" dirty="0"/>
              <a:t>Approach for planning The complex has been designed with the idea of having clear demarcated spaces for functional, service and circulation areas in separate bays for ease of movement and providing mechanical/electrical services to the functional spaces. The complex is further divided into two buildings interconnected with bridges, one housing the labs and the classrooms while the other houses the faculty offices. The courtyard created between the two buildings acts as an interaction space for students and faculty while bringing in shaded natural light and ventilation into the building. </a:t>
            </a:r>
            <a:endParaRPr lang="en-IN" dirty="0"/>
          </a:p>
        </p:txBody>
      </p:sp>
    </p:spTree>
    <p:extLst>
      <p:ext uri="{BB962C8B-B14F-4D97-AF65-F5344CB8AC3E}">
        <p14:creationId xmlns:p14="http://schemas.microsoft.com/office/powerpoint/2010/main" val="1734121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 y="0"/>
            <a:ext cx="11775233"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AD3 (Physics ,</a:t>
            </a:r>
            <a:r>
              <a:rPr lang="en-US" sz="3200" b="1" dirty="0" err="1" smtClean="0">
                <a:solidFill>
                  <a:schemeClr val="accent1">
                    <a:lumMod val="75000"/>
                  </a:schemeClr>
                </a:solidFill>
              </a:rPr>
              <a:t>Maths</a:t>
            </a:r>
            <a:r>
              <a:rPr lang="en-US" sz="3200" b="1" dirty="0" smtClean="0">
                <a:solidFill>
                  <a:schemeClr val="accent1">
                    <a:lumMod val="75000"/>
                  </a:schemeClr>
                </a:solidFill>
              </a:rPr>
              <a:t> , &amp; Liberal Arts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139961" y="1115852"/>
            <a:ext cx="7063385" cy="4127952"/>
          </a:xfrm>
          <a:prstGeom prst="rect">
            <a:avLst/>
          </a:prstGeom>
        </p:spPr>
      </p:pic>
      <p:sp>
        <p:nvSpPr>
          <p:cNvPr id="5" name="Rectangle 4"/>
          <p:cNvSpPr/>
          <p:nvPr/>
        </p:nvSpPr>
        <p:spPr>
          <a:xfrm>
            <a:off x="7392955" y="1246481"/>
            <a:ext cx="4799045" cy="3693319"/>
          </a:xfrm>
          <a:prstGeom prst="rect">
            <a:avLst/>
          </a:prstGeom>
        </p:spPr>
        <p:txBody>
          <a:bodyPr wrap="square">
            <a:spAutoFit/>
          </a:bodyPr>
          <a:lstStyle/>
          <a:p>
            <a:pPr algn="just"/>
            <a:r>
              <a:rPr lang="en-US" dirty="0"/>
              <a:t>The complex has been designed with the idea of having clear demarcated spaces for functional, service and circulation areas in separate bays for ease of movement and providing mechanical/electrical services to the functional spaces. The complex is further divided into two buildings interconnected with bridges, one housing the labs and the classrooms while the other houses the faculty offices. The courtyard created between the two buildings acts as an interaction space for students and faculty while bringing in shaded natural light and ventilation into the building.</a:t>
            </a:r>
            <a:endParaRPr lang="en-IN" dirty="0"/>
          </a:p>
        </p:txBody>
      </p:sp>
    </p:spTree>
    <p:extLst>
      <p:ext uri="{BB962C8B-B14F-4D97-AF65-F5344CB8AC3E}">
        <p14:creationId xmlns:p14="http://schemas.microsoft.com/office/powerpoint/2010/main" val="3402174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Lecture Hall Complex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1009209" y="902751"/>
            <a:ext cx="10173582" cy="5052498"/>
          </a:xfrm>
          <a:prstGeom prst="rect">
            <a:avLst/>
          </a:prstGeom>
        </p:spPr>
      </p:pic>
    </p:spTree>
    <p:extLst>
      <p:ext uri="{BB962C8B-B14F-4D97-AF65-F5344CB8AC3E}">
        <p14:creationId xmlns:p14="http://schemas.microsoft.com/office/powerpoint/2010/main" val="484716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Lecture Hall Complex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1828800" y="1065651"/>
            <a:ext cx="7958654" cy="5013325"/>
          </a:xfrm>
          <a:prstGeom prst="rect">
            <a:avLst/>
          </a:prstGeom>
        </p:spPr>
      </p:pic>
    </p:spTree>
    <p:extLst>
      <p:ext uri="{BB962C8B-B14F-4D97-AF65-F5344CB8AC3E}">
        <p14:creationId xmlns:p14="http://schemas.microsoft.com/office/powerpoint/2010/main" val="44954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8417" y="896226"/>
            <a:ext cx="4198776" cy="5444119"/>
          </a:xfrm>
          <a:prstGeom prst="rect">
            <a:avLst/>
          </a:prstGeom>
        </p:spPr>
      </p:pic>
      <p:pic>
        <p:nvPicPr>
          <p:cNvPr id="2" name="Picture 1"/>
          <p:cNvPicPr>
            <a:picLocks noChangeAspect="1"/>
          </p:cNvPicPr>
          <p:nvPr/>
        </p:nvPicPr>
        <p:blipFill>
          <a:blip r:embed="rId3"/>
          <a:stretch>
            <a:fillRect/>
          </a:stretch>
        </p:blipFill>
        <p:spPr>
          <a:xfrm>
            <a:off x="0" y="6248400"/>
            <a:ext cx="12192000" cy="609600"/>
          </a:xfrm>
          <a:prstGeom prst="rect">
            <a:avLst/>
          </a:prstGeom>
        </p:spPr>
      </p:pic>
      <p:pic>
        <p:nvPicPr>
          <p:cNvPr id="3" name="Picture 2"/>
          <p:cNvPicPr>
            <a:picLocks noChangeAspect="1"/>
          </p:cNvPicPr>
          <p:nvPr/>
        </p:nvPicPr>
        <p:blipFill>
          <a:blip r:embed="rId4"/>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Lecture Hall Complex  </a:t>
            </a:r>
            <a:endParaRPr lang="en-IN" sz="3200" b="1" dirty="0">
              <a:solidFill>
                <a:schemeClr val="accent1">
                  <a:lumMod val="75000"/>
                </a:schemeClr>
              </a:solidFill>
            </a:endParaRPr>
          </a:p>
        </p:txBody>
      </p:sp>
      <p:pic>
        <p:nvPicPr>
          <p:cNvPr id="5" name="Picture 4"/>
          <p:cNvPicPr>
            <a:picLocks noChangeAspect="1"/>
          </p:cNvPicPr>
          <p:nvPr/>
        </p:nvPicPr>
        <p:blipFill>
          <a:blip r:embed="rId5"/>
          <a:stretch>
            <a:fillRect/>
          </a:stretch>
        </p:blipFill>
        <p:spPr>
          <a:xfrm>
            <a:off x="5630201" y="975892"/>
            <a:ext cx="4792093" cy="5136623"/>
          </a:xfrm>
          <a:prstGeom prst="rect">
            <a:avLst/>
          </a:prstGeom>
        </p:spPr>
      </p:pic>
    </p:spTree>
    <p:extLst>
      <p:ext uri="{BB962C8B-B14F-4D97-AF65-F5344CB8AC3E}">
        <p14:creationId xmlns:p14="http://schemas.microsoft.com/office/powerpoint/2010/main" val="2416460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Core Labs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2511385" y="931019"/>
            <a:ext cx="7169229" cy="5282589"/>
          </a:xfrm>
          <a:prstGeom prst="rect">
            <a:avLst/>
          </a:prstGeom>
        </p:spPr>
      </p:pic>
    </p:spTree>
    <p:extLst>
      <p:ext uri="{BB962C8B-B14F-4D97-AF65-F5344CB8AC3E}">
        <p14:creationId xmlns:p14="http://schemas.microsoft.com/office/powerpoint/2010/main" val="2014842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Core Labs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2759806" y="1011771"/>
            <a:ext cx="6149873" cy="5121084"/>
          </a:xfrm>
          <a:prstGeom prst="rect">
            <a:avLst/>
          </a:prstGeom>
        </p:spPr>
      </p:pic>
    </p:spTree>
    <p:extLst>
      <p:ext uri="{BB962C8B-B14F-4D97-AF65-F5344CB8AC3E}">
        <p14:creationId xmlns:p14="http://schemas.microsoft.com/office/powerpoint/2010/main" val="3689308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Department of Design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933061" y="975892"/>
            <a:ext cx="9817867" cy="5036439"/>
          </a:xfrm>
          <a:prstGeom prst="rect">
            <a:avLst/>
          </a:prstGeom>
        </p:spPr>
      </p:pic>
    </p:spTree>
    <p:extLst>
      <p:ext uri="{BB962C8B-B14F-4D97-AF65-F5344CB8AC3E}">
        <p14:creationId xmlns:p14="http://schemas.microsoft.com/office/powerpoint/2010/main" val="392773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Department of Design </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125212" y="1074216"/>
            <a:ext cx="11941575" cy="4709568"/>
          </a:xfrm>
          <a:prstGeom prst="rect">
            <a:avLst/>
          </a:prstGeom>
        </p:spPr>
      </p:pic>
    </p:spTree>
    <p:extLst>
      <p:ext uri="{BB962C8B-B14F-4D97-AF65-F5344CB8AC3E}">
        <p14:creationId xmlns:p14="http://schemas.microsoft.com/office/powerpoint/2010/main" val="8955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6" name="TextBox 5"/>
          <p:cNvSpPr txBox="1"/>
          <p:nvPr/>
        </p:nvSpPr>
        <p:spPr>
          <a:xfrm>
            <a:off x="3777190" y="30633"/>
            <a:ext cx="7579150" cy="584775"/>
          </a:xfrm>
          <a:prstGeom prst="rect">
            <a:avLst/>
          </a:prstGeom>
          <a:noFill/>
        </p:spPr>
        <p:txBody>
          <a:bodyPr wrap="square" rtlCol="0">
            <a:spAutoFit/>
          </a:bodyPr>
          <a:lstStyle/>
          <a:p>
            <a:r>
              <a:rPr lang="en-US" sz="3200" b="1" dirty="0" smtClean="0">
                <a:solidFill>
                  <a:schemeClr val="accent1">
                    <a:lumMod val="75000"/>
                  </a:schemeClr>
                </a:solidFill>
              </a:rPr>
              <a:t>Hostels Capacity</a:t>
            </a:r>
            <a:endParaRPr lang="en-IN" sz="3200" b="1" dirty="0">
              <a:solidFill>
                <a:schemeClr val="accent1">
                  <a:lumMod val="75000"/>
                </a:schemeClr>
              </a:solidFill>
            </a:endParaRPr>
          </a:p>
        </p:txBody>
      </p:sp>
      <p:graphicFrame>
        <p:nvGraphicFramePr>
          <p:cNvPr id="5" name="Table 4"/>
          <p:cNvGraphicFramePr>
            <a:graphicFrameLocks noGrp="1"/>
          </p:cNvGraphicFramePr>
          <p:nvPr>
            <p:extLst/>
          </p:nvPr>
        </p:nvGraphicFramePr>
        <p:xfrm>
          <a:off x="1691532" y="1118501"/>
          <a:ext cx="8128000" cy="2890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91888454"/>
                    </a:ext>
                  </a:extLst>
                </a:gridCol>
                <a:gridCol w="4064000">
                  <a:extLst>
                    <a:ext uri="{9D8B030D-6E8A-4147-A177-3AD203B41FA5}">
                      <a16:colId xmlns:a16="http://schemas.microsoft.com/office/drawing/2014/main" val="2350230239"/>
                    </a:ext>
                  </a:extLst>
                </a:gridCol>
              </a:tblGrid>
              <a:tr h="370840">
                <a:tc>
                  <a:txBody>
                    <a:bodyPr/>
                    <a:lstStyle/>
                    <a:p>
                      <a:r>
                        <a:rPr lang="en-US" dirty="0" smtClean="0"/>
                        <a:t>Name of The Buildings</a:t>
                      </a:r>
                      <a:endParaRPr lang="en-IN" dirty="0"/>
                    </a:p>
                  </a:txBody>
                  <a:tcPr/>
                </a:tc>
                <a:tc>
                  <a:txBody>
                    <a:bodyPr/>
                    <a:lstStyle/>
                    <a:p>
                      <a:r>
                        <a:rPr lang="en-US" dirty="0" smtClean="0"/>
                        <a:t>Capacity</a:t>
                      </a:r>
                      <a:endParaRPr lang="en-IN" dirty="0"/>
                    </a:p>
                  </a:txBody>
                  <a:tcPr/>
                </a:tc>
                <a:extLst>
                  <a:ext uri="{0D108BD9-81ED-4DB2-BD59-A6C34878D82A}">
                    <a16:rowId xmlns:a16="http://schemas.microsoft.com/office/drawing/2014/main" val="1300878821"/>
                  </a:ext>
                </a:extLst>
              </a:tr>
              <a:tr h="370840">
                <a:tc>
                  <a:txBody>
                    <a:bodyPr/>
                    <a:lstStyle/>
                    <a:p>
                      <a:r>
                        <a:rPr lang="en-US" dirty="0" smtClean="0"/>
                        <a:t>Hostels in Phase 1 ( Block</a:t>
                      </a:r>
                      <a:r>
                        <a:rPr lang="en-US" baseline="0" dirty="0" smtClean="0"/>
                        <a:t> A to J)</a:t>
                      </a:r>
                    </a:p>
                    <a:p>
                      <a:r>
                        <a:rPr lang="en-US" baseline="0" dirty="0" smtClean="0"/>
                        <a:t> </a:t>
                      </a:r>
                      <a:endParaRPr lang="en-IN" dirty="0"/>
                    </a:p>
                  </a:txBody>
                  <a:tcPr/>
                </a:tc>
                <a:tc>
                  <a:txBody>
                    <a:bodyPr/>
                    <a:lstStyle/>
                    <a:p>
                      <a:r>
                        <a:rPr lang="en-US" baseline="0" dirty="0" smtClean="0"/>
                        <a:t>1960 Boarders</a:t>
                      </a:r>
                      <a:endParaRPr lang="en-IN" dirty="0"/>
                    </a:p>
                  </a:txBody>
                  <a:tcPr/>
                </a:tc>
                <a:extLst>
                  <a:ext uri="{0D108BD9-81ED-4DB2-BD59-A6C34878D82A}">
                    <a16:rowId xmlns:a16="http://schemas.microsoft.com/office/drawing/2014/main" val="1210067143"/>
                  </a:ext>
                </a:extLst>
              </a:tr>
              <a:tr h="370840">
                <a:tc>
                  <a:txBody>
                    <a:bodyPr/>
                    <a:lstStyle/>
                    <a:p>
                      <a:r>
                        <a:rPr lang="en-US" dirty="0" smtClean="0"/>
                        <a:t>Hostels in Phase 2</a:t>
                      </a:r>
                      <a:r>
                        <a:rPr lang="en-US" baseline="0" dirty="0" smtClean="0"/>
                        <a:t> </a:t>
                      </a:r>
                    </a:p>
                  </a:txBody>
                  <a:tcPr/>
                </a:tc>
                <a:tc>
                  <a:txBody>
                    <a:bodyPr/>
                    <a:lstStyle/>
                    <a:p>
                      <a:r>
                        <a:rPr lang="en-US" dirty="0" smtClean="0"/>
                        <a:t>2432</a:t>
                      </a:r>
                      <a:r>
                        <a:rPr lang="en-US" baseline="0" dirty="0" smtClean="0"/>
                        <a:t> Boarders</a:t>
                      </a:r>
                      <a:endParaRPr lang="en-IN" dirty="0"/>
                    </a:p>
                  </a:txBody>
                  <a:tcPr/>
                </a:tc>
                <a:extLst>
                  <a:ext uri="{0D108BD9-81ED-4DB2-BD59-A6C34878D82A}">
                    <a16:rowId xmlns:a16="http://schemas.microsoft.com/office/drawing/2014/main" val="3850567661"/>
                  </a:ext>
                </a:extLst>
              </a:tr>
              <a:tr h="370840">
                <a:tc>
                  <a:txBody>
                    <a:bodyPr/>
                    <a:lstStyle/>
                    <a:p>
                      <a:r>
                        <a:rPr lang="en-US" dirty="0" smtClean="0"/>
                        <a:t>Precast Hostel (</a:t>
                      </a:r>
                      <a:r>
                        <a:rPr lang="en-US" dirty="0" err="1" smtClean="0"/>
                        <a:t>Ramanuja</a:t>
                      </a:r>
                      <a:r>
                        <a:rPr lang="en-US" baseline="0" dirty="0" smtClean="0"/>
                        <a:t>)</a:t>
                      </a:r>
                      <a:endParaRPr lang="en-IN" dirty="0"/>
                    </a:p>
                  </a:txBody>
                  <a:tcPr/>
                </a:tc>
                <a:tc>
                  <a:txBody>
                    <a:bodyPr/>
                    <a:lstStyle/>
                    <a:p>
                      <a:r>
                        <a:rPr lang="en-US" dirty="0" smtClean="0"/>
                        <a:t>336</a:t>
                      </a:r>
                      <a:r>
                        <a:rPr lang="en-US" baseline="0" dirty="0" smtClean="0"/>
                        <a:t> Boarders</a:t>
                      </a:r>
                      <a:endParaRPr lang="en-IN" dirty="0"/>
                    </a:p>
                  </a:txBody>
                  <a:tcPr/>
                </a:tc>
                <a:extLst>
                  <a:ext uri="{0D108BD9-81ED-4DB2-BD59-A6C34878D82A}">
                    <a16:rowId xmlns:a16="http://schemas.microsoft.com/office/drawing/2014/main" val="160664757"/>
                  </a:ext>
                </a:extLst>
              </a:tr>
              <a:tr h="370840">
                <a:tc>
                  <a:txBody>
                    <a:bodyPr/>
                    <a:lstStyle/>
                    <a:p>
                      <a:r>
                        <a:rPr lang="en-US" dirty="0" smtClean="0"/>
                        <a:t>Married Student Hostel</a:t>
                      </a:r>
                      <a:endParaRPr lang="en-IN" dirty="0"/>
                    </a:p>
                  </a:txBody>
                  <a:tcPr/>
                </a:tc>
                <a:tc>
                  <a:txBody>
                    <a:bodyPr/>
                    <a:lstStyle/>
                    <a:p>
                      <a:r>
                        <a:rPr lang="en-US" dirty="0" smtClean="0"/>
                        <a:t>84</a:t>
                      </a:r>
                      <a:r>
                        <a:rPr lang="en-US" baseline="0" dirty="0" smtClean="0"/>
                        <a:t> Families</a:t>
                      </a:r>
                      <a:endParaRPr lang="en-IN" dirty="0"/>
                    </a:p>
                  </a:txBody>
                  <a:tcPr/>
                </a:tc>
                <a:extLst>
                  <a:ext uri="{0D108BD9-81ED-4DB2-BD59-A6C34878D82A}">
                    <a16:rowId xmlns:a16="http://schemas.microsoft.com/office/drawing/2014/main" val="691277584"/>
                  </a:ext>
                </a:extLst>
              </a:tr>
              <a:tr h="370840">
                <a:tc>
                  <a:txBody>
                    <a:bodyPr/>
                    <a:lstStyle/>
                    <a:p>
                      <a:r>
                        <a:rPr lang="en-US" dirty="0" smtClean="0"/>
                        <a:t>PSH Hostels </a:t>
                      </a:r>
                      <a:endParaRPr lang="en-IN" dirty="0"/>
                    </a:p>
                  </a:txBody>
                  <a:tcPr/>
                </a:tc>
                <a:tc>
                  <a:txBody>
                    <a:bodyPr/>
                    <a:lstStyle/>
                    <a:p>
                      <a:r>
                        <a:rPr lang="en-US" dirty="0" smtClean="0"/>
                        <a:t>534</a:t>
                      </a:r>
                      <a:r>
                        <a:rPr lang="en-US" baseline="0" dirty="0" smtClean="0"/>
                        <a:t> Boarders</a:t>
                      </a:r>
                      <a:endParaRPr lang="en-IN" dirty="0"/>
                    </a:p>
                  </a:txBody>
                  <a:tcPr/>
                </a:tc>
                <a:extLst>
                  <a:ext uri="{0D108BD9-81ED-4DB2-BD59-A6C34878D82A}">
                    <a16:rowId xmlns:a16="http://schemas.microsoft.com/office/drawing/2014/main" val="1674698803"/>
                  </a:ext>
                </a:extLst>
              </a:tr>
              <a:tr h="370840">
                <a:tc>
                  <a:txBody>
                    <a:bodyPr/>
                    <a:lstStyle/>
                    <a:p>
                      <a:r>
                        <a:rPr lang="en-US" sz="2000" b="1" dirty="0" smtClean="0"/>
                        <a:t>Total</a:t>
                      </a:r>
                      <a:r>
                        <a:rPr lang="en-US" sz="2000" b="1" baseline="0" dirty="0" smtClean="0"/>
                        <a:t> Capacity of Existing Hostels</a:t>
                      </a:r>
                      <a:endParaRPr lang="en-IN" sz="2000" b="1" dirty="0"/>
                    </a:p>
                  </a:txBody>
                  <a:tcPr/>
                </a:tc>
                <a:tc>
                  <a:txBody>
                    <a:bodyPr/>
                    <a:lstStyle/>
                    <a:p>
                      <a:r>
                        <a:rPr lang="en-US" sz="2000" b="1" smtClean="0"/>
                        <a:t>5346 </a:t>
                      </a:r>
                      <a:r>
                        <a:rPr lang="en-US" sz="2000" b="1" dirty="0" smtClean="0"/>
                        <a:t>Boarders</a:t>
                      </a:r>
                      <a:endParaRPr lang="en-IN" sz="2000" b="1" dirty="0"/>
                    </a:p>
                  </a:txBody>
                  <a:tcPr/>
                </a:tc>
                <a:extLst>
                  <a:ext uri="{0D108BD9-81ED-4DB2-BD59-A6C34878D82A}">
                    <a16:rowId xmlns:a16="http://schemas.microsoft.com/office/drawing/2014/main" val="2049630862"/>
                  </a:ext>
                </a:extLst>
              </a:tr>
            </a:tbl>
          </a:graphicData>
        </a:graphic>
      </p:graphicFrame>
      <p:graphicFrame>
        <p:nvGraphicFramePr>
          <p:cNvPr id="8" name="Table 7"/>
          <p:cNvGraphicFramePr>
            <a:graphicFrameLocks noGrp="1"/>
          </p:cNvGraphicFramePr>
          <p:nvPr>
            <p:extLst/>
          </p:nvPr>
        </p:nvGraphicFramePr>
        <p:xfrm>
          <a:off x="1691532" y="4500535"/>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91888454"/>
                    </a:ext>
                  </a:extLst>
                </a:gridCol>
                <a:gridCol w="4064000">
                  <a:extLst>
                    <a:ext uri="{9D8B030D-6E8A-4147-A177-3AD203B41FA5}">
                      <a16:colId xmlns:a16="http://schemas.microsoft.com/office/drawing/2014/main" val="2350230239"/>
                    </a:ext>
                  </a:extLst>
                </a:gridCol>
              </a:tblGrid>
              <a:tr h="370840">
                <a:tc>
                  <a:txBody>
                    <a:bodyPr/>
                    <a:lstStyle/>
                    <a:p>
                      <a:r>
                        <a:rPr lang="en-US" dirty="0" smtClean="0"/>
                        <a:t>Hostels</a:t>
                      </a:r>
                      <a:r>
                        <a:rPr lang="en-US" baseline="0" dirty="0" smtClean="0"/>
                        <a:t> under Construction</a:t>
                      </a:r>
                      <a:endParaRPr lang="en-IN" dirty="0"/>
                    </a:p>
                  </a:txBody>
                  <a:tcPr/>
                </a:tc>
                <a:tc>
                  <a:txBody>
                    <a:bodyPr/>
                    <a:lstStyle/>
                    <a:p>
                      <a:r>
                        <a:rPr lang="en-US" dirty="0" smtClean="0"/>
                        <a:t>Capacity</a:t>
                      </a:r>
                      <a:endParaRPr lang="en-IN" dirty="0"/>
                    </a:p>
                  </a:txBody>
                  <a:tcPr/>
                </a:tc>
                <a:extLst>
                  <a:ext uri="{0D108BD9-81ED-4DB2-BD59-A6C34878D82A}">
                    <a16:rowId xmlns:a16="http://schemas.microsoft.com/office/drawing/2014/main" val="1300878821"/>
                  </a:ext>
                </a:extLst>
              </a:tr>
              <a:tr h="370840">
                <a:tc>
                  <a:txBody>
                    <a:bodyPr/>
                    <a:lstStyle/>
                    <a:p>
                      <a:r>
                        <a:rPr lang="en-US" dirty="0" smtClean="0"/>
                        <a:t>Precast Hostel 1,2,3</a:t>
                      </a:r>
                      <a:endParaRPr lang="en-IN" dirty="0"/>
                    </a:p>
                  </a:txBody>
                  <a:tcPr/>
                </a:tc>
                <a:tc>
                  <a:txBody>
                    <a:bodyPr/>
                    <a:lstStyle/>
                    <a:p>
                      <a:r>
                        <a:rPr lang="en-US" dirty="0" smtClean="0"/>
                        <a:t>996</a:t>
                      </a:r>
                      <a:r>
                        <a:rPr lang="en-US" baseline="0" dirty="0" smtClean="0"/>
                        <a:t> Boarders</a:t>
                      </a:r>
                      <a:endParaRPr lang="en-IN" dirty="0"/>
                    </a:p>
                  </a:txBody>
                  <a:tcPr/>
                </a:tc>
                <a:extLst>
                  <a:ext uri="{0D108BD9-81ED-4DB2-BD59-A6C34878D82A}">
                    <a16:rowId xmlns:a16="http://schemas.microsoft.com/office/drawing/2014/main" val="1210067143"/>
                  </a:ext>
                </a:extLst>
              </a:tr>
            </a:tbl>
          </a:graphicData>
        </a:graphic>
      </p:graphicFrame>
    </p:spTree>
    <p:extLst>
      <p:ext uri="{BB962C8B-B14F-4D97-AF65-F5344CB8AC3E}">
        <p14:creationId xmlns:p14="http://schemas.microsoft.com/office/powerpoint/2010/main" val="1295071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Department of Design </a:t>
            </a:r>
            <a:endParaRPr lang="en-IN" sz="3200" b="1" dirty="0">
              <a:solidFill>
                <a:schemeClr val="accent1">
                  <a:lumMod val="75000"/>
                </a:schemeClr>
              </a:solidFill>
            </a:endParaRPr>
          </a:p>
        </p:txBody>
      </p:sp>
      <p:sp>
        <p:nvSpPr>
          <p:cNvPr id="4" name="Rectangle 3"/>
          <p:cNvSpPr/>
          <p:nvPr/>
        </p:nvSpPr>
        <p:spPr>
          <a:xfrm>
            <a:off x="8724122" y="1366849"/>
            <a:ext cx="3316918" cy="3416320"/>
          </a:xfrm>
          <a:prstGeom prst="rect">
            <a:avLst/>
          </a:prstGeom>
        </p:spPr>
        <p:txBody>
          <a:bodyPr wrap="square">
            <a:spAutoFit/>
          </a:bodyPr>
          <a:lstStyle/>
          <a:p>
            <a:r>
              <a:rPr lang="en-US" dirty="0"/>
              <a:t>• The Building has been designed as an open building concept. The Building Steps up and appears like a giant stepped block</a:t>
            </a:r>
            <a:r>
              <a:rPr lang="en-US" dirty="0" smtClean="0"/>
              <a:t>.</a:t>
            </a:r>
          </a:p>
          <a:p>
            <a:r>
              <a:rPr lang="en-US" dirty="0" smtClean="0"/>
              <a:t> </a:t>
            </a:r>
            <a:r>
              <a:rPr lang="en-US" dirty="0"/>
              <a:t>• The building has wings rising from Single floor to </a:t>
            </a:r>
            <a:r>
              <a:rPr lang="en-US" dirty="0" err="1"/>
              <a:t>upto</a:t>
            </a:r>
            <a:r>
              <a:rPr lang="en-US" dirty="0"/>
              <a:t> five floors. </a:t>
            </a:r>
            <a:endParaRPr lang="en-US" dirty="0" smtClean="0"/>
          </a:p>
          <a:p>
            <a:r>
              <a:rPr lang="en-US" dirty="0" smtClean="0"/>
              <a:t>• </a:t>
            </a:r>
            <a:r>
              <a:rPr lang="en-US" dirty="0"/>
              <a:t>An Atrium Cuts through the building. </a:t>
            </a:r>
            <a:endParaRPr lang="en-US" dirty="0" smtClean="0"/>
          </a:p>
          <a:p>
            <a:r>
              <a:rPr lang="en-US" dirty="0" smtClean="0"/>
              <a:t>• </a:t>
            </a:r>
            <a:r>
              <a:rPr lang="en-US" dirty="0"/>
              <a:t>The Building Services are mostly placed below the stairs and on Final terrace floor</a:t>
            </a:r>
            <a:endParaRPr lang="en-IN" dirty="0"/>
          </a:p>
        </p:txBody>
      </p:sp>
      <p:pic>
        <p:nvPicPr>
          <p:cNvPr id="5" name="Picture 4"/>
          <p:cNvPicPr>
            <a:picLocks noChangeAspect="1"/>
          </p:cNvPicPr>
          <p:nvPr/>
        </p:nvPicPr>
        <p:blipFill>
          <a:blip r:embed="rId4"/>
          <a:stretch>
            <a:fillRect/>
          </a:stretch>
        </p:blipFill>
        <p:spPr>
          <a:xfrm>
            <a:off x="177281" y="1033618"/>
            <a:ext cx="8411060" cy="4802765"/>
          </a:xfrm>
          <a:prstGeom prst="rect">
            <a:avLst/>
          </a:prstGeom>
        </p:spPr>
      </p:pic>
    </p:spTree>
    <p:extLst>
      <p:ext uri="{BB962C8B-B14F-4D97-AF65-F5344CB8AC3E}">
        <p14:creationId xmlns:p14="http://schemas.microsoft.com/office/powerpoint/2010/main" val="4202886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5921" y="780333"/>
            <a:ext cx="8460157" cy="5993353"/>
          </a:xfrm>
          <a:prstGeom prst="rect">
            <a:avLst/>
          </a:prstGeom>
        </p:spPr>
      </p:pic>
      <p:pic>
        <p:nvPicPr>
          <p:cNvPr id="2" name="Picture 1"/>
          <p:cNvPicPr>
            <a:picLocks noChangeAspect="1"/>
          </p:cNvPicPr>
          <p:nvPr/>
        </p:nvPicPr>
        <p:blipFill>
          <a:blip r:embed="rId3"/>
          <a:stretch>
            <a:fillRect/>
          </a:stretch>
        </p:blipFill>
        <p:spPr>
          <a:xfrm>
            <a:off x="0" y="6248400"/>
            <a:ext cx="12192000" cy="609600"/>
          </a:xfrm>
          <a:prstGeom prst="rect">
            <a:avLst/>
          </a:prstGeom>
        </p:spPr>
      </p:pic>
      <p:pic>
        <p:nvPicPr>
          <p:cNvPr id="3" name="Picture 2"/>
          <p:cNvPicPr>
            <a:picLocks noChangeAspect="1"/>
          </p:cNvPicPr>
          <p:nvPr/>
        </p:nvPicPr>
        <p:blipFill>
          <a:blip r:embed="rId4"/>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Faculty Housing</a:t>
            </a:r>
            <a:endParaRPr lang="en-IN" sz="3200" b="1" dirty="0">
              <a:solidFill>
                <a:schemeClr val="accent1">
                  <a:lumMod val="75000"/>
                </a:schemeClr>
              </a:solidFill>
            </a:endParaRPr>
          </a:p>
        </p:txBody>
      </p:sp>
    </p:spTree>
    <p:extLst>
      <p:ext uri="{BB962C8B-B14F-4D97-AF65-F5344CB8AC3E}">
        <p14:creationId xmlns:p14="http://schemas.microsoft.com/office/powerpoint/2010/main" val="616992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Faculty Housing </a:t>
            </a:r>
            <a:endParaRPr lang="en-IN" sz="3200" b="1" dirty="0">
              <a:solidFill>
                <a:schemeClr val="accent1">
                  <a:lumMod val="75000"/>
                </a:schemeClr>
              </a:solidFill>
            </a:endParaRPr>
          </a:p>
        </p:txBody>
      </p:sp>
      <p:pic>
        <p:nvPicPr>
          <p:cNvPr id="4" name="Picture 3"/>
          <p:cNvPicPr>
            <a:picLocks noChangeAspect="1"/>
          </p:cNvPicPr>
          <p:nvPr/>
        </p:nvPicPr>
        <p:blipFill rotWithShape="1">
          <a:blip r:embed="rId4"/>
          <a:srcRect l="-153" t="-383" r="2478" b="2268"/>
          <a:stretch/>
        </p:blipFill>
        <p:spPr>
          <a:xfrm>
            <a:off x="2700402" y="896227"/>
            <a:ext cx="6338355" cy="5074510"/>
          </a:xfrm>
          <a:prstGeom prst="rect">
            <a:avLst/>
          </a:prstGeom>
        </p:spPr>
      </p:pic>
    </p:spTree>
    <p:extLst>
      <p:ext uri="{BB962C8B-B14F-4D97-AF65-F5344CB8AC3E}">
        <p14:creationId xmlns:p14="http://schemas.microsoft.com/office/powerpoint/2010/main" val="2363990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Staff Housing</a:t>
            </a:r>
            <a:endParaRPr lang="en-IN" sz="3200" b="1"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2396169" y="973668"/>
            <a:ext cx="7399661" cy="5197290"/>
          </a:xfrm>
          <a:prstGeom prst="rect">
            <a:avLst/>
          </a:prstGeom>
        </p:spPr>
      </p:pic>
    </p:spTree>
    <p:extLst>
      <p:ext uri="{BB962C8B-B14F-4D97-AF65-F5344CB8AC3E}">
        <p14:creationId xmlns:p14="http://schemas.microsoft.com/office/powerpoint/2010/main" val="3560421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Staff Housing </a:t>
            </a:r>
            <a:endParaRPr lang="en-IN" sz="3200" b="1" dirty="0">
              <a:solidFill>
                <a:schemeClr val="accent1">
                  <a:lumMod val="75000"/>
                </a:schemeClr>
              </a:solidFill>
            </a:endParaRPr>
          </a:p>
        </p:txBody>
      </p:sp>
      <p:pic>
        <p:nvPicPr>
          <p:cNvPr id="5" name="Picture 3" descr="G:\00_HARSHAVARDHAN\00_CURRENT PROJECTS\00_IITH\01_DOCUMENTS\08_IMAGES\01_3D VIEWS\120405\3D View 8.jpg"/>
          <p:cNvPicPr>
            <a:picLocks noChangeAspect="1" noChangeArrowheads="1"/>
          </p:cNvPicPr>
          <p:nvPr/>
        </p:nvPicPr>
        <p:blipFill>
          <a:blip r:embed="rId4">
            <a:lum bright="10000"/>
            <a:extLst>
              <a:ext uri="{28A0092B-C50C-407E-A947-70E740481C1C}">
                <a14:useLocalDpi xmlns:a14="http://schemas.microsoft.com/office/drawing/2010/main" val="0"/>
              </a:ext>
            </a:extLst>
          </a:blip>
          <a:srcRect/>
          <a:stretch>
            <a:fillRect/>
          </a:stretch>
        </p:blipFill>
        <p:spPr bwMode="auto">
          <a:xfrm>
            <a:off x="549892" y="975891"/>
            <a:ext cx="5452802" cy="50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G:\00_HARSHAVARDHAN\00_CURRENT PROJECTS\00_IITH\01_DOCUMENTS\08_IMAGES\01_3D VIEWS\120327\3D View 1.jpg"/>
          <p:cNvPicPr>
            <a:picLocks noChangeAspect="1" noChangeArrowheads="1"/>
          </p:cNvPicPr>
          <p:nvPr/>
        </p:nvPicPr>
        <p:blipFill>
          <a:blip r:embed="rId5" cstate="print">
            <a:lum bright="10000"/>
            <a:extLst>
              <a:ext uri="{28A0092B-C50C-407E-A947-70E740481C1C}">
                <a14:useLocalDpi xmlns:a14="http://schemas.microsoft.com/office/drawing/2010/main" val="0"/>
              </a:ext>
            </a:extLst>
          </a:blip>
          <a:srcRect/>
          <a:stretch>
            <a:fillRect/>
          </a:stretch>
        </p:blipFill>
        <p:spPr bwMode="auto">
          <a:xfrm>
            <a:off x="6482041" y="975892"/>
            <a:ext cx="3820899" cy="50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616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Guest House</a:t>
            </a:r>
            <a:endParaRPr lang="en-IN" sz="3200" b="1" dirty="0">
              <a:solidFill>
                <a:schemeClr val="accent1">
                  <a:lumMod val="75000"/>
                </a:schemeClr>
              </a:solidFill>
            </a:endParaRPr>
          </a:p>
        </p:txBody>
      </p:sp>
      <p:pic>
        <p:nvPicPr>
          <p:cNvPr id="5" name="Picture 4" descr="b-2.jpg"/>
          <p:cNvPicPr>
            <a:picLocks noChangeAspect="1"/>
          </p:cNvPicPr>
          <p:nvPr/>
        </p:nvPicPr>
        <p:blipFill>
          <a:blip r:embed="rId4" cstate="email">
            <a:extLst>
              <a:ext uri="{28A0092B-C50C-407E-A947-70E740481C1C}">
                <a14:useLocalDpi xmlns:a14="http://schemas.microsoft.com/office/drawing/2010/main"/>
              </a:ext>
            </a:extLst>
          </a:blip>
          <a:srcRect t="14351" r="1080"/>
          <a:stretch>
            <a:fillRect/>
          </a:stretch>
        </p:blipFill>
        <p:spPr bwMode="auto">
          <a:xfrm>
            <a:off x="1160777" y="1125184"/>
            <a:ext cx="8697064" cy="46990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7102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IGH</a:t>
            </a:r>
            <a:endParaRPr lang="en-IN" sz="3200" b="1" dirty="0">
              <a:solidFill>
                <a:schemeClr val="accent1">
                  <a:lumMod val="75000"/>
                </a:schemeClr>
              </a:solidFill>
            </a:endParaRPr>
          </a:p>
        </p:txBody>
      </p:sp>
      <p:pic>
        <p:nvPicPr>
          <p:cNvPr id="5" name="Picture 1" descr="J:\Jimson\Alternate Images\16082- GH\IGH.jpg"/>
          <p:cNvPicPr>
            <a:picLocks noChangeAspect="1" noChangeArrowheads="1"/>
          </p:cNvPicPr>
          <p:nvPr/>
        </p:nvPicPr>
        <p:blipFill>
          <a:blip r:embed="rId4"/>
          <a:srcRect l="225" r="3712" b="13056"/>
          <a:stretch>
            <a:fillRect/>
          </a:stretch>
        </p:blipFill>
        <p:spPr bwMode="auto">
          <a:xfrm>
            <a:off x="2216484" y="975892"/>
            <a:ext cx="7975654" cy="5079291"/>
          </a:xfrm>
          <a:prstGeom prst="rect">
            <a:avLst/>
          </a:prstGeom>
          <a:noFill/>
        </p:spPr>
      </p:pic>
    </p:spTree>
    <p:extLst>
      <p:ext uri="{BB962C8B-B14F-4D97-AF65-F5344CB8AC3E}">
        <p14:creationId xmlns:p14="http://schemas.microsoft.com/office/powerpoint/2010/main" val="122065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IGH </a:t>
            </a:r>
            <a:endParaRPr lang="en-IN" sz="3200" b="1" dirty="0">
              <a:solidFill>
                <a:schemeClr val="accent1">
                  <a:lumMod val="75000"/>
                </a:schemeClr>
              </a:solidFill>
            </a:endParaRPr>
          </a:p>
        </p:txBody>
      </p:sp>
      <p:sp>
        <p:nvSpPr>
          <p:cNvPr id="5" name="TextBox 4"/>
          <p:cNvSpPr txBox="1"/>
          <p:nvPr/>
        </p:nvSpPr>
        <p:spPr>
          <a:xfrm>
            <a:off x="284099" y="1350317"/>
            <a:ext cx="6760514" cy="4282751"/>
          </a:xfrm>
          <a:prstGeom prst="rect">
            <a:avLst/>
          </a:prstGeom>
          <a:noFill/>
        </p:spPr>
        <p:txBody>
          <a:bodyPr wrap="square">
            <a:spAutoFit/>
          </a:bodyPr>
          <a:lstStyle/>
          <a:p>
            <a:pPr marL="228600" indent="-228600">
              <a:lnSpc>
                <a:spcPct val="150000"/>
              </a:lnSpc>
              <a:buFontTx/>
              <a:buAutoNum type="arabicPeriod"/>
              <a:defRPr/>
            </a:pPr>
            <a:r>
              <a:rPr lang="en-US" sz="1600" dirty="0">
                <a:latin typeface="Calibri" pitchFamily="34" charset="0"/>
                <a:cs typeface="Arial" pitchFamily="34" charset="0"/>
              </a:rPr>
              <a:t>Ground + 5 Guest house building at the edge of a 4.7 mts. deep water retention basin.</a:t>
            </a:r>
          </a:p>
          <a:p>
            <a:pPr marL="228600" indent="-228600">
              <a:lnSpc>
                <a:spcPct val="150000"/>
              </a:lnSpc>
              <a:buFontTx/>
              <a:buAutoNum type="arabicPeriod"/>
              <a:defRPr/>
            </a:pPr>
            <a:r>
              <a:rPr lang="en-US" sz="1600" dirty="0">
                <a:latin typeface="Calibri" pitchFamily="34" charset="0"/>
                <a:cs typeface="Arial" pitchFamily="34" charset="0"/>
              </a:rPr>
              <a:t>A total of 200 rooms in a combination of single rooms, double rooms, suits &amp; super suits. </a:t>
            </a:r>
          </a:p>
          <a:p>
            <a:pPr marL="228600" indent="-228600">
              <a:lnSpc>
                <a:spcPct val="150000"/>
              </a:lnSpc>
              <a:buFontTx/>
              <a:buAutoNum type="arabicPeriod"/>
              <a:defRPr/>
            </a:pPr>
            <a:r>
              <a:rPr lang="en-US" sz="1600" dirty="0">
                <a:latin typeface="Calibri" pitchFamily="34" charset="0"/>
                <a:cs typeface="Arial" pitchFamily="34" charset="0"/>
              </a:rPr>
              <a:t>All floors are different as rooms &amp; corridors are staggered in plan</a:t>
            </a:r>
          </a:p>
          <a:p>
            <a:pPr marL="228600" indent="-228600">
              <a:lnSpc>
                <a:spcPct val="150000"/>
              </a:lnSpc>
              <a:buFontTx/>
              <a:buAutoNum type="arabicPeriod"/>
              <a:defRPr/>
            </a:pPr>
            <a:r>
              <a:rPr lang="en-US" sz="1600" dirty="0">
                <a:latin typeface="Calibri" pitchFamily="34" charset="0"/>
                <a:cs typeface="Arial" pitchFamily="34" charset="0"/>
              </a:rPr>
              <a:t>Some upper floor rooms are cantilevered by up to 9.0 mts. </a:t>
            </a:r>
          </a:p>
          <a:p>
            <a:pPr marL="228600" indent="-228600">
              <a:lnSpc>
                <a:spcPct val="150000"/>
              </a:lnSpc>
              <a:buFontTx/>
              <a:buAutoNum type="arabicPeriod"/>
              <a:defRPr/>
            </a:pPr>
            <a:r>
              <a:rPr lang="en-US" sz="1600" dirty="0">
                <a:latin typeface="Calibri" pitchFamily="34" charset="0"/>
                <a:cs typeface="Arial" pitchFamily="34" charset="0"/>
              </a:rPr>
              <a:t>Substantial use of precast concrete panels at all floors in a combination of solid panels and partly glazed panels.</a:t>
            </a:r>
          </a:p>
          <a:p>
            <a:pPr marL="228600" indent="-228600">
              <a:lnSpc>
                <a:spcPct val="150000"/>
              </a:lnSpc>
              <a:buFontTx/>
              <a:buAutoNum type="arabicPeriod"/>
              <a:defRPr/>
            </a:pPr>
            <a:r>
              <a:rPr lang="en-US" sz="1600" dirty="0">
                <a:latin typeface="Calibri" pitchFamily="34" charset="0"/>
                <a:cs typeface="Arial" pitchFamily="34" charset="0"/>
              </a:rPr>
              <a:t>Courtyard with Piloti features.</a:t>
            </a:r>
          </a:p>
          <a:p>
            <a:pPr marL="228600" indent="-228600">
              <a:lnSpc>
                <a:spcPct val="150000"/>
              </a:lnSpc>
              <a:buFontTx/>
              <a:buAutoNum type="arabicPeriod"/>
              <a:defRPr/>
            </a:pPr>
            <a:r>
              <a:rPr lang="en-US" sz="1600" dirty="0">
                <a:latin typeface="Calibri" pitchFamily="34" charset="0"/>
                <a:cs typeface="Arial" pitchFamily="34" charset="0"/>
              </a:rPr>
              <a:t>Combination of  exposed concrete finish &amp; plaster and painted surfaces.</a:t>
            </a:r>
          </a:p>
          <a:p>
            <a:pPr marL="228600" indent="-228600">
              <a:lnSpc>
                <a:spcPct val="150000"/>
              </a:lnSpc>
              <a:defRPr/>
            </a:pPr>
            <a:endParaRPr lang="en-US" dirty="0">
              <a:latin typeface="Calibri" pitchFamily="34" charset="0"/>
              <a:ea typeface="Calibri"/>
              <a:cs typeface="Arial" pitchFamily="34" charset="0"/>
            </a:endParaRPr>
          </a:p>
        </p:txBody>
      </p:sp>
      <p:sp>
        <p:nvSpPr>
          <p:cNvPr id="6" name="TextBox 6"/>
          <p:cNvSpPr txBox="1">
            <a:spLocks noChangeArrowheads="1"/>
          </p:cNvSpPr>
          <p:nvPr/>
        </p:nvSpPr>
        <p:spPr bwMode="auto">
          <a:xfrm>
            <a:off x="7475415" y="1275724"/>
            <a:ext cx="4716585" cy="2215969"/>
          </a:xfrm>
          <a:prstGeom prst="rect">
            <a:avLst/>
          </a:prstGeom>
          <a:noFill/>
          <a:ln w="9525">
            <a:noFill/>
            <a:miter lim="800000"/>
            <a:headEnd/>
            <a:tailEnd/>
          </a:ln>
        </p:spPr>
        <p:txBody>
          <a:bodyPr wrap="square" lIns="91417" tIns="45709" rIns="91417" bIns="45709">
            <a:spAutoFit/>
          </a:bodyPr>
          <a:lstStyle/>
          <a:p>
            <a:pPr defTabSz="912813">
              <a:lnSpc>
                <a:spcPct val="150000"/>
              </a:lnSpc>
            </a:pPr>
            <a:r>
              <a:rPr lang="en-US" sz="1600" dirty="0"/>
              <a:t>Site Area 	                                  29600 sq.mt</a:t>
            </a:r>
          </a:p>
          <a:p>
            <a:pPr defTabSz="912813">
              <a:lnSpc>
                <a:spcPct val="150000"/>
              </a:lnSpc>
            </a:pPr>
            <a:r>
              <a:rPr lang="en-US" sz="1600" dirty="0"/>
              <a:t>Building Foot print                          5764 sq.mt</a:t>
            </a:r>
          </a:p>
          <a:p>
            <a:pPr defTabSz="912813">
              <a:lnSpc>
                <a:spcPct val="150000"/>
              </a:lnSpc>
            </a:pPr>
            <a:r>
              <a:rPr lang="en-US" sz="1600" dirty="0"/>
              <a:t>Site Development 	           10570 sq.mt</a:t>
            </a:r>
          </a:p>
          <a:p>
            <a:pPr defTabSz="912813">
              <a:lnSpc>
                <a:spcPct val="150000"/>
              </a:lnSpc>
            </a:pPr>
            <a:r>
              <a:rPr lang="en-US" sz="1600" dirty="0"/>
              <a:t>Total Built -Up  Area                     30123 sq.mt</a:t>
            </a:r>
          </a:p>
          <a:p>
            <a:pPr defTabSz="912813">
              <a:lnSpc>
                <a:spcPct val="150000"/>
              </a:lnSpc>
            </a:pPr>
            <a:r>
              <a:rPr lang="en-US" sz="1600" dirty="0"/>
              <a:t>Retention Basin                             13625 sq.mt</a:t>
            </a:r>
          </a:p>
          <a:p>
            <a:pPr defTabSz="912813">
              <a:lnSpc>
                <a:spcPct val="150000"/>
              </a:lnSpc>
            </a:pPr>
            <a:endParaRPr lang="en-US" sz="1200" dirty="0">
              <a:latin typeface="Calibri" pitchFamily="34" charset="0"/>
            </a:endParaRPr>
          </a:p>
        </p:txBody>
      </p:sp>
    </p:spTree>
    <p:extLst>
      <p:ext uri="{BB962C8B-B14F-4D97-AF65-F5344CB8AC3E}">
        <p14:creationId xmlns:p14="http://schemas.microsoft.com/office/powerpoint/2010/main" val="2711679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558749" y="125831"/>
            <a:ext cx="11074501" cy="1077218"/>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a:t>
            </a:r>
            <a:r>
              <a:rPr lang="en-US" sz="3200" b="1" dirty="0">
                <a:solidFill>
                  <a:schemeClr val="accent1">
                    <a:lumMod val="75000"/>
                  </a:schemeClr>
                </a:solidFill>
              </a:rPr>
              <a:t>of </a:t>
            </a:r>
            <a:r>
              <a:rPr lang="en-US" sz="3200" b="1" dirty="0" smtClean="0">
                <a:solidFill>
                  <a:schemeClr val="accent1">
                    <a:lumMod val="75000"/>
                  </a:schemeClr>
                </a:solidFill>
              </a:rPr>
              <a:t>Sports and Cultural Complex</a:t>
            </a:r>
            <a:endParaRPr lang="en-US" sz="3200" b="1" dirty="0">
              <a:solidFill>
                <a:schemeClr val="accent1">
                  <a:lumMod val="75000"/>
                </a:schemeClr>
              </a:solidFill>
            </a:endParaRPr>
          </a:p>
          <a:p>
            <a:pPr algn="ctr"/>
            <a:r>
              <a:rPr lang="en-US" sz="3200" b="1" dirty="0" smtClean="0">
                <a:solidFill>
                  <a:schemeClr val="accent1">
                    <a:lumMod val="75000"/>
                  </a:schemeClr>
                </a:solidFill>
              </a:rPr>
              <a:t> </a:t>
            </a:r>
            <a:endParaRPr lang="en-IN" sz="3200" b="1" dirty="0">
              <a:solidFill>
                <a:schemeClr val="accent1">
                  <a:lumMod val="75000"/>
                </a:schemeClr>
              </a:solidFill>
            </a:endParaRPr>
          </a:p>
        </p:txBody>
      </p:sp>
      <p:pic>
        <p:nvPicPr>
          <p:cNvPr id="5" name="Picture 2" descr="J:\Jimson\Alternate Images\16083- SnCC\SC_007.jpg"/>
          <p:cNvPicPr>
            <a:picLocks noChangeAspect="1" noChangeArrowheads="1"/>
          </p:cNvPicPr>
          <p:nvPr/>
        </p:nvPicPr>
        <p:blipFill>
          <a:blip r:embed="rId4"/>
          <a:srcRect t="13545" r="7017" b="5255"/>
          <a:stretch>
            <a:fillRect/>
          </a:stretch>
        </p:blipFill>
        <p:spPr bwMode="auto">
          <a:xfrm>
            <a:off x="217965" y="1283806"/>
            <a:ext cx="8141130" cy="4398538"/>
          </a:xfrm>
          <a:prstGeom prst="rect">
            <a:avLst/>
          </a:prstGeom>
          <a:noFill/>
        </p:spPr>
      </p:pic>
      <p:sp>
        <p:nvSpPr>
          <p:cNvPr id="6" name="Rectangle 1"/>
          <p:cNvSpPr>
            <a:spLocks noChangeArrowheads="1"/>
          </p:cNvSpPr>
          <p:nvPr/>
        </p:nvSpPr>
        <p:spPr bwMode="auto">
          <a:xfrm>
            <a:off x="8627695" y="1203049"/>
            <a:ext cx="3284930" cy="37548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400" b="1" dirty="0">
                <a:solidFill>
                  <a:schemeClr val="accent6">
                    <a:lumMod val="50000"/>
                  </a:schemeClr>
                </a:solidFill>
                <a:cs typeface="Arial" charset="0"/>
              </a:rPr>
              <a:t>SPORTS AND CULTURAL COMPLEX</a:t>
            </a:r>
          </a:p>
          <a:p>
            <a:endParaRPr lang="en-US" sz="1400" b="1" dirty="0">
              <a:solidFill>
                <a:schemeClr val="accent6">
                  <a:lumMod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CULTURAL CENTRE</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BADMINTON HALL</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SUB ARENA</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MAIN ARENA</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CRICKET FIELD</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FOOTBALL FIELD</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AMPHITHEATRE</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ACTIVITY ROOM</a:t>
            </a:r>
          </a:p>
        </p:txBody>
      </p:sp>
    </p:spTree>
    <p:extLst>
      <p:ext uri="{BB962C8B-B14F-4D97-AF65-F5344CB8AC3E}">
        <p14:creationId xmlns:p14="http://schemas.microsoft.com/office/powerpoint/2010/main" val="2371437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19"/>
          <p:cNvGraphicFramePr>
            <a:graphicFrameLocks noChangeAspect="1"/>
          </p:cNvGraphicFramePr>
          <p:nvPr>
            <p:extLst>
              <p:ext uri="{D42A27DB-BD31-4B8C-83A1-F6EECF244321}">
                <p14:modId xmlns:p14="http://schemas.microsoft.com/office/powerpoint/2010/main" val="3402635632"/>
              </p:ext>
            </p:extLst>
          </p:nvPr>
        </p:nvGraphicFramePr>
        <p:xfrm>
          <a:off x="888774" y="896227"/>
          <a:ext cx="7673975" cy="5708346"/>
        </p:xfrm>
        <a:graphic>
          <a:graphicData uri="http://schemas.openxmlformats.org/presentationml/2006/ole">
            <mc:AlternateContent xmlns:mc="http://schemas.openxmlformats.org/markup-compatibility/2006">
              <mc:Choice xmlns:v="urn:schemas-microsoft-com:vml" Requires="v">
                <p:oleObj spid="_x0000_s2064" name="AutoCAD Drawing" r:id="rId3" imgW="9233452" imgH="6516757" progId="AutoCAD.Drawing.24">
                  <p:embed/>
                </p:oleObj>
              </mc:Choice>
              <mc:Fallback>
                <p:oleObj name="AutoCAD Drawing" r:id="rId3" imgW="9233452" imgH="6516757" progId="AutoCAD.Drawing.24">
                  <p:embed/>
                  <p:pic>
                    <p:nvPicPr>
                      <p:cNvPr id="17"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74" y="896227"/>
                        <a:ext cx="7673975" cy="5708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pic>
        <p:nvPicPr>
          <p:cNvPr id="2" name="Picture 1"/>
          <p:cNvPicPr>
            <a:picLocks noChangeAspect="1"/>
          </p:cNvPicPr>
          <p:nvPr/>
        </p:nvPicPr>
        <p:blipFill>
          <a:blip r:embed="rId5"/>
          <a:stretch>
            <a:fillRect/>
          </a:stretch>
        </p:blipFill>
        <p:spPr>
          <a:xfrm>
            <a:off x="0" y="6248400"/>
            <a:ext cx="12192000" cy="609600"/>
          </a:xfrm>
          <a:prstGeom prst="rect">
            <a:avLst/>
          </a:prstGeom>
        </p:spPr>
      </p:pic>
      <p:pic>
        <p:nvPicPr>
          <p:cNvPr id="3" name="Picture 2"/>
          <p:cNvPicPr>
            <a:picLocks noChangeAspect="1"/>
          </p:cNvPicPr>
          <p:nvPr/>
        </p:nvPicPr>
        <p:blipFill>
          <a:blip r:embed="rId6"/>
          <a:stretch>
            <a:fillRect/>
          </a:stretch>
        </p:blipFill>
        <p:spPr>
          <a:xfrm>
            <a:off x="0" y="664440"/>
            <a:ext cx="12192000" cy="231787"/>
          </a:xfrm>
          <a:prstGeom prst="rect">
            <a:avLst/>
          </a:prstGeom>
        </p:spPr>
      </p:pic>
      <p:sp>
        <p:nvSpPr>
          <p:cNvPr id="7" name="TextBox 6"/>
          <p:cNvSpPr txBox="1"/>
          <p:nvPr/>
        </p:nvSpPr>
        <p:spPr>
          <a:xfrm>
            <a:off x="1587140" y="0"/>
            <a:ext cx="9777546"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Sports and Cultural Complex</a:t>
            </a:r>
            <a:endParaRPr lang="en-IN" sz="3200" b="1" dirty="0">
              <a:solidFill>
                <a:schemeClr val="accent1">
                  <a:lumMod val="75000"/>
                </a:schemeClr>
              </a:solidFill>
            </a:endParaRPr>
          </a:p>
        </p:txBody>
      </p:sp>
      <p:pic>
        <p:nvPicPr>
          <p:cNvPr id="6" name="Picture 1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925911" y="831698"/>
            <a:ext cx="336550" cy="356400"/>
          </a:xfrm>
          <a:prstGeom prst="rect">
            <a:avLst/>
          </a:prstGeom>
          <a:noFill/>
          <a:ln w="9525">
            <a:noFill/>
            <a:miter lim="800000"/>
            <a:headEnd/>
            <a:tailEnd/>
          </a:ln>
        </p:spPr>
      </p:pic>
      <p:sp>
        <p:nvSpPr>
          <p:cNvPr id="8" name="Rectangle 7"/>
          <p:cNvSpPr/>
          <p:nvPr/>
        </p:nvSpPr>
        <p:spPr>
          <a:xfrm>
            <a:off x="3678011" y="831698"/>
            <a:ext cx="379413" cy="397676"/>
          </a:xfrm>
          <a:prstGeom prst="rect">
            <a:avLst/>
          </a:prstGeom>
          <a:solidFill>
            <a:srgbClr val="E4F6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07111" y="831698"/>
            <a:ext cx="379413" cy="397676"/>
          </a:xfrm>
          <a:prstGeom prst="rect">
            <a:avLst/>
          </a:prstGeom>
          <a:solidFill>
            <a:srgbClr val="F9E9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6"/>
          <p:cNvSpPr txBox="1">
            <a:spLocks noChangeArrowheads="1"/>
          </p:cNvSpPr>
          <p:nvPr/>
        </p:nvSpPr>
        <p:spPr bwMode="auto">
          <a:xfrm>
            <a:off x="7907111" y="1667165"/>
            <a:ext cx="3878150" cy="2308302"/>
          </a:xfrm>
          <a:prstGeom prst="rect">
            <a:avLst/>
          </a:prstGeom>
          <a:noFill/>
          <a:ln w="9525">
            <a:noFill/>
            <a:miter lim="800000"/>
            <a:headEnd/>
            <a:tailEnd/>
          </a:ln>
        </p:spPr>
        <p:txBody>
          <a:bodyPr wrap="square" lIns="91417" tIns="45709" rIns="91417" bIns="45709">
            <a:spAutoFit/>
          </a:bodyPr>
          <a:lstStyle/>
          <a:p>
            <a:pPr defTabSz="912813">
              <a:lnSpc>
                <a:spcPct val="150000"/>
              </a:lnSpc>
            </a:pPr>
            <a:r>
              <a:rPr lang="en-US" sz="1400" dirty="0"/>
              <a:t>Site Area 	                  	110600.50 sq.mt</a:t>
            </a:r>
          </a:p>
          <a:p>
            <a:pPr defTabSz="912813">
              <a:lnSpc>
                <a:spcPct val="150000"/>
              </a:lnSpc>
            </a:pPr>
            <a:r>
              <a:rPr lang="en-US" sz="1400" dirty="0"/>
              <a:t>Ground Cover    	  28400.00 sq.mt</a:t>
            </a:r>
          </a:p>
          <a:p>
            <a:pPr defTabSz="912813">
              <a:lnSpc>
                <a:spcPct val="150000"/>
              </a:lnSpc>
            </a:pPr>
            <a:r>
              <a:rPr lang="en-US" sz="1400" dirty="0"/>
              <a:t>External Development 	  82200.50 sq.mt</a:t>
            </a:r>
          </a:p>
          <a:p>
            <a:pPr defTabSz="912813">
              <a:lnSpc>
                <a:spcPct val="150000"/>
              </a:lnSpc>
            </a:pPr>
            <a:r>
              <a:rPr lang="en-US" sz="1400" dirty="0"/>
              <a:t>Amphitheatre            	    5190.00 sq.mt</a:t>
            </a:r>
          </a:p>
          <a:p>
            <a:pPr defTabSz="912813">
              <a:lnSpc>
                <a:spcPct val="150000"/>
              </a:lnSpc>
            </a:pPr>
            <a:r>
              <a:rPr lang="en-US" sz="1400" dirty="0"/>
              <a:t>Swimming Pool 	    3300.00 sq.mt</a:t>
            </a:r>
          </a:p>
          <a:p>
            <a:pPr defTabSz="912813">
              <a:lnSpc>
                <a:spcPct val="150000"/>
              </a:lnSpc>
            </a:pPr>
            <a:r>
              <a:rPr lang="en-US" sz="1400" dirty="0"/>
              <a:t>Total Built Up Area	  30891.00 sq.mt</a:t>
            </a:r>
          </a:p>
          <a:p>
            <a:pPr defTabSz="912813">
              <a:lnSpc>
                <a:spcPct val="150000"/>
              </a:lnSpc>
            </a:pPr>
            <a:endParaRPr lang="en-US" sz="1200" dirty="0">
              <a:latin typeface="Calibri" pitchFamily="34" charset="0"/>
            </a:endParaRPr>
          </a:p>
        </p:txBody>
      </p:sp>
      <p:sp>
        <p:nvSpPr>
          <p:cNvPr id="11" name="Rectangle 12"/>
          <p:cNvSpPr>
            <a:spLocks noChangeArrowheads="1"/>
          </p:cNvSpPr>
          <p:nvPr/>
        </p:nvSpPr>
        <p:spPr bwMode="auto">
          <a:xfrm>
            <a:off x="4043136" y="912364"/>
            <a:ext cx="785813" cy="246221"/>
          </a:xfrm>
          <a:prstGeom prst="rect">
            <a:avLst/>
          </a:prstGeom>
          <a:noFill/>
          <a:ln w="9525">
            <a:noFill/>
            <a:miter lim="800000"/>
            <a:headEnd/>
            <a:tailEnd/>
          </a:ln>
        </p:spPr>
        <p:txBody>
          <a:bodyPr wrap="square">
            <a:spAutoFit/>
          </a:bodyPr>
          <a:lstStyle/>
          <a:p>
            <a:pPr defTabSz="914400"/>
            <a:r>
              <a:rPr lang="en-US" sz="1000"/>
              <a:t>Vegetation</a:t>
            </a:r>
          </a:p>
        </p:txBody>
      </p:sp>
      <p:sp>
        <p:nvSpPr>
          <p:cNvPr id="12" name="Rectangle 13"/>
          <p:cNvSpPr>
            <a:spLocks noChangeArrowheads="1"/>
          </p:cNvSpPr>
          <p:nvPr/>
        </p:nvSpPr>
        <p:spPr bwMode="auto">
          <a:xfrm>
            <a:off x="6233886" y="912364"/>
            <a:ext cx="612775" cy="246221"/>
          </a:xfrm>
          <a:prstGeom prst="rect">
            <a:avLst/>
          </a:prstGeom>
          <a:noFill/>
          <a:ln w="9525">
            <a:noFill/>
            <a:miter lim="800000"/>
            <a:headEnd/>
            <a:tailEnd/>
          </a:ln>
        </p:spPr>
        <p:txBody>
          <a:bodyPr wrap="square">
            <a:spAutoFit/>
          </a:bodyPr>
          <a:lstStyle/>
          <a:p>
            <a:pPr defTabSz="914400"/>
            <a:r>
              <a:rPr lang="en-US" sz="1000"/>
              <a:t>Parking</a:t>
            </a:r>
          </a:p>
        </p:txBody>
      </p:sp>
      <p:sp>
        <p:nvSpPr>
          <p:cNvPr id="13" name="Rectangle 14"/>
          <p:cNvSpPr>
            <a:spLocks noChangeArrowheads="1"/>
          </p:cNvSpPr>
          <p:nvPr/>
        </p:nvSpPr>
        <p:spPr bwMode="auto">
          <a:xfrm>
            <a:off x="8267474" y="912364"/>
            <a:ext cx="782637" cy="246221"/>
          </a:xfrm>
          <a:prstGeom prst="rect">
            <a:avLst/>
          </a:prstGeom>
          <a:noFill/>
          <a:ln w="9525">
            <a:noFill/>
            <a:miter lim="800000"/>
            <a:headEnd/>
            <a:tailEnd/>
          </a:ln>
        </p:spPr>
        <p:txBody>
          <a:bodyPr wrap="square">
            <a:spAutoFit/>
          </a:bodyPr>
          <a:lstStyle/>
          <a:p>
            <a:pPr defTabSz="914400"/>
            <a:r>
              <a:rPr lang="en-US" sz="1000"/>
              <a:t>Circulation</a:t>
            </a:r>
          </a:p>
        </p:txBody>
      </p:sp>
    </p:spTree>
    <p:extLst>
      <p:ext uri="{BB962C8B-B14F-4D97-AF65-F5344CB8AC3E}">
        <p14:creationId xmlns:p14="http://schemas.microsoft.com/office/powerpoint/2010/main" val="3383035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6" name="TextBox 5"/>
          <p:cNvSpPr txBox="1"/>
          <p:nvPr/>
        </p:nvSpPr>
        <p:spPr>
          <a:xfrm>
            <a:off x="3380950" y="30633"/>
            <a:ext cx="7579150" cy="584775"/>
          </a:xfrm>
          <a:prstGeom prst="rect">
            <a:avLst/>
          </a:prstGeom>
          <a:noFill/>
        </p:spPr>
        <p:txBody>
          <a:bodyPr wrap="square" rtlCol="0">
            <a:spAutoFit/>
          </a:bodyPr>
          <a:lstStyle/>
          <a:p>
            <a:r>
              <a:rPr lang="en-US" sz="3200" b="1" dirty="0" smtClean="0">
                <a:solidFill>
                  <a:schemeClr val="accent1">
                    <a:lumMod val="75000"/>
                  </a:schemeClr>
                </a:solidFill>
              </a:rPr>
              <a:t>Areas of  Hostels Blocks</a:t>
            </a:r>
            <a:endParaRPr lang="en-IN" sz="3200" b="1" dirty="0">
              <a:solidFill>
                <a:schemeClr val="accent1">
                  <a:lumMod val="75000"/>
                </a:schemeClr>
              </a:solidFill>
            </a:endParaRPr>
          </a:p>
        </p:txBody>
      </p:sp>
      <p:graphicFrame>
        <p:nvGraphicFramePr>
          <p:cNvPr id="5" name="Table 4"/>
          <p:cNvGraphicFramePr>
            <a:graphicFrameLocks noGrp="1"/>
          </p:cNvGraphicFramePr>
          <p:nvPr>
            <p:extLst/>
          </p:nvPr>
        </p:nvGraphicFramePr>
        <p:xfrm>
          <a:off x="1691532" y="1118501"/>
          <a:ext cx="8128000" cy="3159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91888454"/>
                    </a:ext>
                  </a:extLst>
                </a:gridCol>
                <a:gridCol w="4064000">
                  <a:extLst>
                    <a:ext uri="{9D8B030D-6E8A-4147-A177-3AD203B41FA5}">
                      <a16:colId xmlns:a16="http://schemas.microsoft.com/office/drawing/2014/main" val="2350230239"/>
                    </a:ext>
                  </a:extLst>
                </a:gridCol>
              </a:tblGrid>
              <a:tr h="370840">
                <a:tc>
                  <a:txBody>
                    <a:bodyPr/>
                    <a:lstStyle/>
                    <a:p>
                      <a:r>
                        <a:rPr lang="en-US" dirty="0" smtClean="0"/>
                        <a:t>Name of The Buildings</a:t>
                      </a:r>
                      <a:endParaRPr lang="en-IN" dirty="0"/>
                    </a:p>
                  </a:txBody>
                  <a:tcPr/>
                </a:tc>
                <a:tc>
                  <a:txBody>
                    <a:bodyPr/>
                    <a:lstStyle/>
                    <a:p>
                      <a:r>
                        <a:rPr lang="en-US" dirty="0" smtClean="0"/>
                        <a:t>Built up Area</a:t>
                      </a:r>
                      <a:endParaRPr lang="en-IN" dirty="0"/>
                    </a:p>
                  </a:txBody>
                  <a:tcPr/>
                </a:tc>
                <a:extLst>
                  <a:ext uri="{0D108BD9-81ED-4DB2-BD59-A6C34878D82A}">
                    <a16:rowId xmlns:a16="http://schemas.microsoft.com/office/drawing/2014/main" val="1300878821"/>
                  </a:ext>
                </a:extLst>
              </a:tr>
              <a:tr h="370840">
                <a:tc>
                  <a:txBody>
                    <a:bodyPr/>
                    <a:lstStyle/>
                    <a:p>
                      <a:r>
                        <a:rPr lang="en-US" dirty="0" smtClean="0"/>
                        <a:t>Hostels in Phase 1 ( Block</a:t>
                      </a:r>
                      <a:r>
                        <a:rPr lang="en-US" baseline="0" dirty="0" smtClean="0"/>
                        <a:t> A to J)</a:t>
                      </a:r>
                    </a:p>
                    <a:p>
                      <a:r>
                        <a:rPr lang="en-US" baseline="0" dirty="0" smtClean="0"/>
                        <a:t> (Including Pavilions)</a:t>
                      </a:r>
                      <a:endParaRPr lang="en-IN" dirty="0"/>
                    </a:p>
                  </a:txBody>
                  <a:tcPr/>
                </a:tc>
                <a:tc>
                  <a:txBody>
                    <a:bodyPr/>
                    <a:lstStyle/>
                    <a:p>
                      <a:r>
                        <a:rPr lang="en-US" dirty="0" smtClean="0"/>
                        <a:t>57,160 </a:t>
                      </a:r>
                      <a:r>
                        <a:rPr lang="en-US" dirty="0" err="1" smtClean="0"/>
                        <a:t>Sqm</a:t>
                      </a:r>
                      <a:endParaRPr lang="en-IN" dirty="0"/>
                    </a:p>
                  </a:txBody>
                  <a:tcPr/>
                </a:tc>
                <a:extLst>
                  <a:ext uri="{0D108BD9-81ED-4DB2-BD59-A6C34878D82A}">
                    <a16:rowId xmlns:a16="http://schemas.microsoft.com/office/drawing/2014/main" val="1210067143"/>
                  </a:ext>
                </a:extLst>
              </a:tr>
              <a:tr h="370840">
                <a:tc>
                  <a:txBody>
                    <a:bodyPr/>
                    <a:lstStyle/>
                    <a:p>
                      <a:r>
                        <a:rPr lang="en-US" dirty="0" smtClean="0"/>
                        <a:t>Hostels in Phase 2</a:t>
                      </a:r>
                      <a:r>
                        <a:rPr lang="en-US" baseline="0" dirty="0" smtClean="0"/>
                        <a:t> ( 8 Nos of Blocks)</a:t>
                      </a:r>
                    </a:p>
                    <a:p>
                      <a:r>
                        <a:rPr lang="en-US" baseline="0" dirty="0" smtClean="0"/>
                        <a:t>(Including Pavilions)</a:t>
                      </a:r>
                      <a:endParaRPr lang="en-IN" dirty="0"/>
                    </a:p>
                  </a:txBody>
                  <a:tcPr/>
                </a:tc>
                <a:tc>
                  <a:txBody>
                    <a:bodyPr/>
                    <a:lstStyle/>
                    <a:p>
                      <a:r>
                        <a:rPr lang="en-US" dirty="0" smtClean="0"/>
                        <a:t>71,680 </a:t>
                      </a:r>
                      <a:r>
                        <a:rPr lang="en-US" dirty="0" err="1" smtClean="0"/>
                        <a:t>Sqm</a:t>
                      </a:r>
                      <a:endParaRPr lang="en-IN" dirty="0"/>
                    </a:p>
                  </a:txBody>
                  <a:tcPr/>
                </a:tc>
                <a:extLst>
                  <a:ext uri="{0D108BD9-81ED-4DB2-BD59-A6C34878D82A}">
                    <a16:rowId xmlns:a16="http://schemas.microsoft.com/office/drawing/2014/main" val="3850567661"/>
                  </a:ext>
                </a:extLst>
              </a:tr>
              <a:tr h="370840">
                <a:tc>
                  <a:txBody>
                    <a:bodyPr/>
                    <a:lstStyle/>
                    <a:p>
                      <a:r>
                        <a:rPr lang="en-US" dirty="0" smtClean="0"/>
                        <a:t>Precast Hostel (</a:t>
                      </a:r>
                      <a:r>
                        <a:rPr lang="en-US" dirty="0" err="1" smtClean="0"/>
                        <a:t>Ramanuja</a:t>
                      </a:r>
                      <a:r>
                        <a:rPr lang="en-US" baseline="0" dirty="0" smtClean="0"/>
                        <a:t>)</a:t>
                      </a:r>
                      <a:endParaRPr lang="en-IN" dirty="0"/>
                    </a:p>
                  </a:txBody>
                  <a:tcPr/>
                </a:tc>
                <a:tc>
                  <a:txBody>
                    <a:bodyPr/>
                    <a:lstStyle/>
                    <a:p>
                      <a:r>
                        <a:rPr lang="en-US" dirty="0" smtClean="0"/>
                        <a:t>4,799 </a:t>
                      </a:r>
                      <a:r>
                        <a:rPr lang="en-US" dirty="0" err="1" smtClean="0"/>
                        <a:t>Sqm</a:t>
                      </a:r>
                      <a:endParaRPr lang="en-IN" dirty="0"/>
                    </a:p>
                  </a:txBody>
                  <a:tcPr/>
                </a:tc>
                <a:extLst>
                  <a:ext uri="{0D108BD9-81ED-4DB2-BD59-A6C34878D82A}">
                    <a16:rowId xmlns:a16="http://schemas.microsoft.com/office/drawing/2014/main" val="160664757"/>
                  </a:ext>
                </a:extLst>
              </a:tr>
              <a:tr h="370840">
                <a:tc>
                  <a:txBody>
                    <a:bodyPr/>
                    <a:lstStyle/>
                    <a:p>
                      <a:r>
                        <a:rPr lang="en-US" dirty="0" smtClean="0"/>
                        <a:t>Married Student Hostel</a:t>
                      </a:r>
                      <a:endParaRPr lang="en-IN" dirty="0"/>
                    </a:p>
                  </a:txBody>
                  <a:tcPr/>
                </a:tc>
                <a:tc>
                  <a:txBody>
                    <a:bodyPr/>
                    <a:lstStyle/>
                    <a:p>
                      <a:r>
                        <a:rPr lang="en-US" dirty="0" smtClean="0"/>
                        <a:t>6,850 </a:t>
                      </a:r>
                      <a:r>
                        <a:rPr lang="en-US" dirty="0" err="1" smtClean="0"/>
                        <a:t>Sqm</a:t>
                      </a:r>
                      <a:endParaRPr lang="en-IN" dirty="0"/>
                    </a:p>
                  </a:txBody>
                  <a:tcPr/>
                </a:tc>
                <a:extLst>
                  <a:ext uri="{0D108BD9-81ED-4DB2-BD59-A6C34878D82A}">
                    <a16:rowId xmlns:a16="http://schemas.microsoft.com/office/drawing/2014/main" val="691277584"/>
                  </a:ext>
                </a:extLst>
              </a:tr>
              <a:tr h="370840">
                <a:tc>
                  <a:txBody>
                    <a:bodyPr/>
                    <a:lstStyle/>
                    <a:p>
                      <a:r>
                        <a:rPr lang="en-US" dirty="0" smtClean="0"/>
                        <a:t>PSH Hostels </a:t>
                      </a:r>
                      <a:endParaRPr lang="en-IN" dirty="0"/>
                    </a:p>
                  </a:txBody>
                  <a:tcPr/>
                </a:tc>
                <a:tc>
                  <a:txBody>
                    <a:bodyPr/>
                    <a:lstStyle/>
                    <a:p>
                      <a:r>
                        <a:rPr lang="en-US" dirty="0" smtClean="0"/>
                        <a:t>4,425 </a:t>
                      </a:r>
                      <a:r>
                        <a:rPr lang="en-US" dirty="0" err="1" smtClean="0"/>
                        <a:t>Sqm</a:t>
                      </a:r>
                      <a:endParaRPr lang="en-IN" dirty="0"/>
                    </a:p>
                  </a:txBody>
                  <a:tcPr/>
                </a:tc>
                <a:extLst>
                  <a:ext uri="{0D108BD9-81ED-4DB2-BD59-A6C34878D82A}">
                    <a16:rowId xmlns:a16="http://schemas.microsoft.com/office/drawing/2014/main" val="1674698803"/>
                  </a:ext>
                </a:extLst>
              </a:tr>
              <a:tr h="370840">
                <a:tc>
                  <a:txBody>
                    <a:bodyPr/>
                    <a:lstStyle/>
                    <a:p>
                      <a:r>
                        <a:rPr lang="en-US" sz="2000" b="1" dirty="0" smtClean="0"/>
                        <a:t>Total</a:t>
                      </a:r>
                      <a:r>
                        <a:rPr lang="en-US" sz="2000" b="1" baseline="0" dirty="0" smtClean="0"/>
                        <a:t> Area of Existing Hostels</a:t>
                      </a:r>
                      <a:endParaRPr lang="en-IN" sz="2000" b="1" dirty="0"/>
                    </a:p>
                  </a:txBody>
                  <a:tcPr/>
                </a:tc>
                <a:tc>
                  <a:txBody>
                    <a:bodyPr/>
                    <a:lstStyle/>
                    <a:p>
                      <a:r>
                        <a:rPr lang="en-US" sz="2000" b="1" dirty="0" smtClean="0"/>
                        <a:t>1,44,914 </a:t>
                      </a:r>
                      <a:r>
                        <a:rPr lang="en-US" sz="2000" b="1" dirty="0" err="1" smtClean="0"/>
                        <a:t>Sqm</a:t>
                      </a:r>
                      <a:endParaRPr lang="en-IN" sz="2000" b="1" dirty="0"/>
                    </a:p>
                  </a:txBody>
                  <a:tcPr/>
                </a:tc>
                <a:extLst>
                  <a:ext uri="{0D108BD9-81ED-4DB2-BD59-A6C34878D82A}">
                    <a16:rowId xmlns:a16="http://schemas.microsoft.com/office/drawing/2014/main" val="2049630862"/>
                  </a:ext>
                </a:extLst>
              </a:tr>
            </a:tbl>
          </a:graphicData>
        </a:graphic>
      </p:graphicFrame>
      <p:graphicFrame>
        <p:nvGraphicFramePr>
          <p:cNvPr id="8" name="Table 7"/>
          <p:cNvGraphicFramePr>
            <a:graphicFrameLocks noGrp="1"/>
          </p:cNvGraphicFramePr>
          <p:nvPr>
            <p:extLst/>
          </p:nvPr>
        </p:nvGraphicFramePr>
        <p:xfrm>
          <a:off x="1691532" y="4500535"/>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91888454"/>
                    </a:ext>
                  </a:extLst>
                </a:gridCol>
                <a:gridCol w="4064000">
                  <a:extLst>
                    <a:ext uri="{9D8B030D-6E8A-4147-A177-3AD203B41FA5}">
                      <a16:colId xmlns:a16="http://schemas.microsoft.com/office/drawing/2014/main" val="2350230239"/>
                    </a:ext>
                  </a:extLst>
                </a:gridCol>
              </a:tblGrid>
              <a:tr h="370840">
                <a:tc>
                  <a:txBody>
                    <a:bodyPr/>
                    <a:lstStyle/>
                    <a:p>
                      <a:r>
                        <a:rPr lang="en-US" dirty="0" smtClean="0"/>
                        <a:t>Hostels</a:t>
                      </a:r>
                      <a:r>
                        <a:rPr lang="en-US" baseline="0" dirty="0" smtClean="0"/>
                        <a:t> under Construction</a:t>
                      </a:r>
                      <a:endParaRPr lang="en-IN" dirty="0"/>
                    </a:p>
                  </a:txBody>
                  <a:tcPr/>
                </a:tc>
                <a:tc>
                  <a:txBody>
                    <a:bodyPr/>
                    <a:lstStyle/>
                    <a:p>
                      <a:r>
                        <a:rPr lang="en-US" dirty="0" smtClean="0"/>
                        <a:t>Built up Area</a:t>
                      </a:r>
                      <a:endParaRPr lang="en-IN" dirty="0"/>
                    </a:p>
                  </a:txBody>
                  <a:tcPr/>
                </a:tc>
                <a:extLst>
                  <a:ext uri="{0D108BD9-81ED-4DB2-BD59-A6C34878D82A}">
                    <a16:rowId xmlns:a16="http://schemas.microsoft.com/office/drawing/2014/main" val="1300878821"/>
                  </a:ext>
                </a:extLst>
              </a:tr>
              <a:tr h="370840">
                <a:tc>
                  <a:txBody>
                    <a:bodyPr/>
                    <a:lstStyle/>
                    <a:p>
                      <a:r>
                        <a:rPr lang="en-US" dirty="0" smtClean="0"/>
                        <a:t>Precast Hostel 1,2,3</a:t>
                      </a:r>
                      <a:endParaRPr lang="en-IN" dirty="0"/>
                    </a:p>
                  </a:txBody>
                  <a:tcPr/>
                </a:tc>
                <a:tc>
                  <a:txBody>
                    <a:bodyPr/>
                    <a:lstStyle/>
                    <a:p>
                      <a:r>
                        <a:rPr lang="en-US" dirty="0" smtClean="0"/>
                        <a:t>15096 </a:t>
                      </a:r>
                      <a:r>
                        <a:rPr lang="en-US" dirty="0" err="1" smtClean="0"/>
                        <a:t>Sqm</a:t>
                      </a:r>
                      <a:endParaRPr lang="en-IN" dirty="0"/>
                    </a:p>
                  </a:txBody>
                  <a:tcPr/>
                </a:tc>
                <a:extLst>
                  <a:ext uri="{0D108BD9-81ED-4DB2-BD59-A6C34878D82A}">
                    <a16:rowId xmlns:a16="http://schemas.microsoft.com/office/drawing/2014/main" val="1210067143"/>
                  </a:ext>
                </a:extLst>
              </a:tr>
            </a:tbl>
          </a:graphicData>
        </a:graphic>
      </p:graphicFrame>
    </p:spTree>
    <p:extLst>
      <p:ext uri="{BB962C8B-B14F-4D97-AF65-F5344CB8AC3E}">
        <p14:creationId xmlns:p14="http://schemas.microsoft.com/office/powerpoint/2010/main" val="2715101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607425" y="0"/>
            <a:ext cx="10701276"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Sports and Cultural Complex</a:t>
            </a:r>
            <a:endParaRPr lang="en-IN" sz="3200" b="1" dirty="0">
              <a:solidFill>
                <a:schemeClr val="accent1">
                  <a:lumMod val="75000"/>
                </a:schemeClr>
              </a:solidFill>
            </a:endParaRPr>
          </a:p>
        </p:txBody>
      </p:sp>
      <p:sp>
        <p:nvSpPr>
          <p:cNvPr id="4" name="Rectangle 3"/>
          <p:cNvSpPr/>
          <p:nvPr/>
        </p:nvSpPr>
        <p:spPr>
          <a:xfrm>
            <a:off x="519403" y="1368035"/>
            <a:ext cx="10593355" cy="3785652"/>
          </a:xfrm>
          <a:prstGeom prst="rect">
            <a:avLst/>
          </a:prstGeom>
        </p:spPr>
        <p:txBody>
          <a:bodyPr wrap="square">
            <a:spAutoFit/>
          </a:bodyPr>
          <a:lstStyle/>
          <a:p>
            <a:pPr>
              <a:lnSpc>
                <a:spcPct val="150000"/>
              </a:lnSpc>
              <a:defRPr/>
            </a:pPr>
            <a:r>
              <a:rPr lang="en-US" sz="1600" b="1" dirty="0">
                <a:cs typeface="Arial" pitchFamily="34" charset="0"/>
              </a:rPr>
              <a:t>ARCHITECTURAL FEATURES AND CHALLENGES</a:t>
            </a:r>
            <a:r>
              <a:rPr lang="en-US" sz="1050" b="1" dirty="0">
                <a:cs typeface="Arial" pitchFamily="34" charset="0"/>
              </a:rPr>
              <a:t>:</a:t>
            </a:r>
            <a:endParaRPr lang="en-US" sz="1050" dirty="0">
              <a:cs typeface="Arial" pitchFamily="34" charset="0"/>
            </a:endParaRPr>
          </a:p>
          <a:p>
            <a:pPr marL="228600" indent="-228600">
              <a:lnSpc>
                <a:spcPct val="150000"/>
              </a:lnSpc>
              <a:buFontTx/>
              <a:buAutoNum type="arabicPeriod"/>
              <a:defRPr/>
            </a:pPr>
            <a:r>
              <a:rPr lang="en-US" dirty="0">
                <a:ea typeface="Calibri"/>
                <a:cs typeface="Arial" pitchFamily="34" charset="0"/>
              </a:rPr>
              <a:t>Ground +1 structures with exposed concrete folded plate roofs.</a:t>
            </a:r>
          </a:p>
          <a:p>
            <a:pPr marL="228600" indent="-228600">
              <a:lnSpc>
                <a:spcPct val="150000"/>
              </a:lnSpc>
              <a:buFontTx/>
              <a:buAutoNum type="arabicPeriod"/>
              <a:defRPr/>
            </a:pPr>
            <a:r>
              <a:rPr lang="en-US" dirty="0">
                <a:ea typeface="Calibri"/>
                <a:cs typeface="Arial" pitchFamily="34" charset="0"/>
              </a:rPr>
              <a:t>Folded plate roofs span from between 35 and 49 </a:t>
            </a:r>
            <a:r>
              <a:rPr lang="en-US" dirty="0" err="1">
                <a:ea typeface="Calibri"/>
                <a:cs typeface="Arial" pitchFamily="34" charset="0"/>
              </a:rPr>
              <a:t>mts.</a:t>
            </a:r>
            <a:r>
              <a:rPr lang="en-US" dirty="0">
                <a:ea typeface="Calibri"/>
                <a:cs typeface="Arial" pitchFamily="34" charset="0"/>
              </a:rPr>
              <a:t> </a:t>
            </a:r>
          </a:p>
          <a:p>
            <a:pPr marL="228600" indent="-228600">
              <a:lnSpc>
                <a:spcPct val="150000"/>
              </a:lnSpc>
              <a:buFontTx/>
              <a:buAutoNum type="arabicPeriod"/>
              <a:defRPr/>
            </a:pPr>
            <a:r>
              <a:rPr lang="en-US" dirty="0">
                <a:ea typeface="Calibri"/>
                <a:cs typeface="Arial" pitchFamily="34" charset="0"/>
              </a:rPr>
              <a:t>256 no. fixed roof lights, 800mm diameter, within folded plate roofs</a:t>
            </a:r>
          </a:p>
          <a:p>
            <a:pPr marL="228600" indent="-228600">
              <a:lnSpc>
                <a:spcPct val="150000"/>
              </a:lnSpc>
              <a:buFontTx/>
              <a:buAutoNum type="arabicPeriod"/>
              <a:defRPr/>
            </a:pPr>
            <a:r>
              <a:rPr lang="en-US" dirty="0">
                <a:ea typeface="Calibri"/>
                <a:cs typeface="Arial" pitchFamily="34" charset="0"/>
              </a:rPr>
              <a:t>Extensive external &amp; internal structural glazing in full folded plate spans at various locations.</a:t>
            </a:r>
          </a:p>
          <a:p>
            <a:pPr marL="228600" indent="-228600">
              <a:lnSpc>
                <a:spcPct val="150000"/>
              </a:lnSpc>
              <a:buFontTx/>
              <a:buAutoNum type="arabicPeriod"/>
              <a:defRPr/>
            </a:pPr>
            <a:r>
              <a:rPr lang="en-US" dirty="0">
                <a:ea typeface="Calibri"/>
                <a:cs typeface="Arial" pitchFamily="34" charset="0"/>
              </a:rPr>
              <a:t>Internal walls in fair faced precast concrete Designer Blocks in a combination of solid and glazed blocks.</a:t>
            </a:r>
          </a:p>
          <a:p>
            <a:pPr marL="228600" indent="-228600">
              <a:lnSpc>
                <a:spcPct val="150000"/>
              </a:lnSpc>
              <a:buFontTx/>
              <a:buAutoNum type="arabicPeriod"/>
              <a:defRPr/>
            </a:pPr>
            <a:r>
              <a:rPr lang="en-US" dirty="0">
                <a:ea typeface="Calibri"/>
                <a:cs typeface="Arial" pitchFamily="34" charset="0"/>
              </a:rPr>
              <a:t>Open Air Amphitheatre with 6mt Cantilever Pergolas of steel &amp; aluminum combination.</a:t>
            </a:r>
          </a:p>
          <a:p>
            <a:pPr marL="228600" indent="-228600">
              <a:lnSpc>
                <a:spcPct val="150000"/>
              </a:lnSpc>
              <a:buFontTx/>
              <a:buAutoNum type="arabicPeriod"/>
              <a:defRPr/>
            </a:pPr>
            <a:r>
              <a:rPr lang="en-US" dirty="0">
                <a:ea typeface="Calibri"/>
                <a:cs typeface="Arial" pitchFamily="34" charset="0"/>
              </a:rPr>
              <a:t>Internal corridors false ceiling with combination of expanded metal &amp; gypsum.</a:t>
            </a:r>
          </a:p>
          <a:p>
            <a:pPr marL="228600" indent="-228600">
              <a:lnSpc>
                <a:spcPct val="150000"/>
              </a:lnSpc>
              <a:buFontTx/>
              <a:buAutoNum type="arabicPeriod"/>
              <a:defRPr/>
            </a:pPr>
            <a:r>
              <a:rPr lang="en-US" dirty="0">
                <a:ea typeface="Calibri"/>
                <a:cs typeface="Arial" pitchFamily="34" charset="0"/>
              </a:rPr>
              <a:t>Courtyard staircase metal structure.</a:t>
            </a:r>
          </a:p>
        </p:txBody>
      </p:sp>
    </p:spTree>
    <p:extLst>
      <p:ext uri="{BB962C8B-B14F-4D97-AF65-F5344CB8AC3E}">
        <p14:creationId xmlns:p14="http://schemas.microsoft.com/office/powerpoint/2010/main" val="1155181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39" y="0"/>
            <a:ext cx="9796207"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Sports and Cultural Complex</a:t>
            </a:r>
            <a:endParaRPr lang="en-IN" sz="3200" b="1" dirty="0">
              <a:solidFill>
                <a:schemeClr val="accent1">
                  <a:lumMod val="75000"/>
                </a:schemeClr>
              </a:solidFill>
            </a:endParaRPr>
          </a:p>
        </p:txBody>
      </p:sp>
      <p:pic>
        <p:nvPicPr>
          <p:cNvPr id="5" name="Picture 10" descr="SC"/>
          <p:cNvPicPr>
            <a:picLocks noChangeAspect="1" noChangeArrowheads="1"/>
          </p:cNvPicPr>
          <p:nvPr/>
        </p:nvPicPr>
        <p:blipFill>
          <a:blip r:embed="rId4" cstate="email">
            <a:extLst>
              <a:ext uri="{28A0092B-C50C-407E-A947-70E740481C1C}">
                <a14:useLocalDpi xmlns:a14="http://schemas.microsoft.com/office/drawing/2010/main"/>
              </a:ext>
            </a:extLst>
          </a:blip>
          <a:srcRect t="-57" r="1125" b="6122"/>
          <a:stretch>
            <a:fillRect/>
          </a:stretch>
        </p:blipFill>
        <p:spPr bwMode="auto">
          <a:xfrm>
            <a:off x="166086" y="975892"/>
            <a:ext cx="5777077" cy="3658940"/>
          </a:xfrm>
          <a:prstGeom prst="rect">
            <a:avLst/>
          </a:prstGeom>
          <a:noFill/>
          <a:ln w="9525">
            <a:noFill/>
            <a:miter lim="800000"/>
            <a:headEnd/>
            <a:tailEnd/>
          </a:ln>
        </p:spPr>
      </p:pic>
      <p:pic>
        <p:nvPicPr>
          <p:cNvPr id="6" name="Picture 1" descr="J:\Jimson\Alternate Images\16083- SnCC\SC_001.jpg"/>
          <p:cNvPicPr>
            <a:picLocks noChangeAspect="1" noChangeArrowheads="1"/>
          </p:cNvPicPr>
          <p:nvPr/>
        </p:nvPicPr>
        <p:blipFill>
          <a:blip r:embed="rId5"/>
          <a:srcRect r="1287"/>
          <a:stretch>
            <a:fillRect/>
          </a:stretch>
        </p:blipFill>
        <p:spPr bwMode="auto">
          <a:xfrm>
            <a:off x="6021160" y="975892"/>
            <a:ext cx="5778954" cy="3658940"/>
          </a:xfrm>
          <a:prstGeom prst="rect">
            <a:avLst/>
          </a:prstGeom>
          <a:noFill/>
        </p:spPr>
      </p:pic>
    </p:spTree>
    <p:extLst>
      <p:ext uri="{BB962C8B-B14F-4D97-AF65-F5344CB8AC3E}">
        <p14:creationId xmlns:p14="http://schemas.microsoft.com/office/powerpoint/2010/main" val="476661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39" y="0"/>
            <a:ext cx="10132109"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Sports and Cultural Complex</a:t>
            </a:r>
            <a:endParaRPr lang="en-IN" sz="3200" b="1" dirty="0">
              <a:solidFill>
                <a:schemeClr val="accent1">
                  <a:lumMod val="75000"/>
                </a:schemeClr>
              </a:solidFill>
            </a:endParaRPr>
          </a:p>
        </p:txBody>
      </p:sp>
      <p:pic>
        <p:nvPicPr>
          <p:cNvPr id="5" name="Picture 2" descr="J:\Jimson\Alternate Images\16083- SnCC\SC_009.jpg"/>
          <p:cNvPicPr>
            <a:picLocks noChangeAspect="1" noChangeArrowheads="1"/>
          </p:cNvPicPr>
          <p:nvPr/>
        </p:nvPicPr>
        <p:blipFill>
          <a:blip r:embed="rId4"/>
          <a:srcRect r="8175" b="6213"/>
          <a:stretch>
            <a:fillRect/>
          </a:stretch>
        </p:blipFill>
        <p:spPr bwMode="auto">
          <a:xfrm>
            <a:off x="242596" y="1102437"/>
            <a:ext cx="5404771" cy="3441571"/>
          </a:xfrm>
          <a:prstGeom prst="rect">
            <a:avLst/>
          </a:prstGeom>
          <a:noFill/>
        </p:spPr>
      </p:pic>
      <p:pic>
        <p:nvPicPr>
          <p:cNvPr id="6" name="Picture 2" descr="J:\Jimson\Alternate Images\16083- SnCC\SC_004.jpg"/>
          <p:cNvPicPr>
            <a:picLocks noChangeAspect="1" noChangeArrowheads="1"/>
          </p:cNvPicPr>
          <p:nvPr/>
        </p:nvPicPr>
        <p:blipFill>
          <a:blip r:embed="rId5"/>
          <a:srcRect r="8230" b="5970"/>
          <a:stretch>
            <a:fillRect/>
          </a:stretch>
        </p:blipFill>
        <p:spPr bwMode="auto">
          <a:xfrm>
            <a:off x="6096000" y="1102437"/>
            <a:ext cx="5387679" cy="3441571"/>
          </a:xfrm>
          <a:prstGeom prst="rect">
            <a:avLst/>
          </a:prstGeom>
          <a:noFill/>
        </p:spPr>
      </p:pic>
    </p:spTree>
    <p:extLst>
      <p:ext uri="{BB962C8B-B14F-4D97-AF65-F5344CB8AC3E}">
        <p14:creationId xmlns:p14="http://schemas.microsoft.com/office/powerpoint/2010/main" val="1426210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39" y="0"/>
            <a:ext cx="10010811"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Technology Incubation Park </a:t>
            </a:r>
            <a:endParaRPr lang="en-IN" sz="3200" b="1" dirty="0">
              <a:solidFill>
                <a:schemeClr val="accent1">
                  <a:lumMod val="75000"/>
                </a:schemeClr>
              </a:solidFill>
            </a:endParaRPr>
          </a:p>
        </p:txBody>
      </p:sp>
      <p:sp>
        <p:nvSpPr>
          <p:cNvPr id="6" name="Rectangle 1"/>
          <p:cNvSpPr>
            <a:spLocks noChangeArrowheads="1"/>
          </p:cNvSpPr>
          <p:nvPr/>
        </p:nvSpPr>
        <p:spPr bwMode="auto">
          <a:xfrm>
            <a:off x="9223514" y="1063690"/>
            <a:ext cx="3284930" cy="289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400" b="1" dirty="0">
                <a:solidFill>
                  <a:schemeClr val="accent6">
                    <a:lumMod val="50000"/>
                  </a:schemeClr>
                </a:solidFill>
                <a:cs typeface="Arial" charset="0"/>
              </a:rPr>
              <a:t>TECHNOLOGY INCUBATION PARK</a:t>
            </a:r>
          </a:p>
          <a:p>
            <a:endParaRPr lang="en-US" sz="1400" b="1" dirty="0">
              <a:solidFill>
                <a:schemeClr val="accent6">
                  <a:lumMod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LOUNGE</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GALLERY</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DRY RESEARCH LAB</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WET RESEARCH LAB</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DRY INCUBATION LAB</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SEMINAR ROOM</a:t>
            </a:r>
          </a:p>
        </p:txBody>
      </p:sp>
      <p:pic>
        <p:nvPicPr>
          <p:cNvPr id="8" name="Picture 1" descr="J:\Jimson\Alternate Images\18087- TIP\TIP-130315.jpg"/>
          <p:cNvPicPr>
            <a:picLocks noChangeAspect="1" noChangeArrowheads="1"/>
          </p:cNvPicPr>
          <p:nvPr/>
        </p:nvPicPr>
        <p:blipFill>
          <a:blip r:embed="rId4"/>
          <a:srcRect r="1104" b="12610"/>
          <a:stretch>
            <a:fillRect/>
          </a:stretch>
        </p:blipFill>
        <p:spPr bwMode="auto">
          <a:xfrm>
            <a:off x="690465" y="1047585"/>
            <a:ext cx="7491567" cy="4728968"/>
          </a:xfrm>
          <a:prstGeom prst="rect">
            <a:avLst/>
          </a:prstGeom>
          <a:noFill/>
        </p:spPr>
      </p:pic>
    </p:spTree>
    <p:extLst>
      <p:ext uri="{BB962C8B-B14F-4D97-AF65-F5344CB8AC3E}">
        <p14:creationId xmlns:p14="http://schemas.microsoft.com/office/powerpoint/2010/main" val="4087995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56239"/>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185924" y="0"/>
            <a:ext cx="10328052"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Technology Incubation Park </a:t>
            </a:r>
            <a:endParaRPr lang="en-IN" sz="3200" b="1" dirty="0">
              <a:solidFill>
                <a:schemeClr val="accent1">
                  <a:lumMod val="75000"/>
                </a:schemeClr>
              </a:solidFill>
            </a:endParaRPr>
          </a:p>
        </p:txBody>
      </p:sp>
      <p:grpSp>
        <p:nvGrpSpPr>
          <p:cNvPr id="5" name="Group 17"/>
          <p:cNvGrpSpPr/>
          <p:nvPr/>
        </p:nvGrpSpPr>
        <p:grpSpPr>
          <a:xfrm>
            <a:off x="-131839" y="990733"/>
            <a:ext cx="5569766" cy="5299445"/>
            <a:chOff x="549275" y="1458145"/>
            <a:chExt cx="5875338" cy="5227287"/>
          </a:xfrm>
        </p:grpSpPr>
        <p:pic>
          <p:nvPicPr>
            <p:cNvPr id="6" name="Picture 19" descr="C:\Users\pruthvi.mistry\Downloads\Site Plan TIP-Model-page-001.jpg"/>
            <p:cNvPicPr>
              <a:picLocks noChangeAspect="1" noChangeArrowheads="1"/>
            </p:cNvPicPr>
            <p:nvPr/>
          </p:nvPicPr>
          <p:blipFill>
            <a:blip r:embed="rId4" cstate="email">
              <a:clrChange>
                <a:clrFrom>
                  <a:srgbClr val="FFFFFF"/>
                </a:clrFrom>
                <a:clrTo>
                  <a:srgbClr val="FFFFFF">
                    <a:alpha val="0"/>
                  </a:srgbClr>
                </a:clrTo>
              </a:clrChange>
              <a:lum contrast="3000"/>
              <a:extLst>
                <a:ext uri="{28A0092B-C50C-407E-A947-70E740481C1C}">
                  <a14:useLocalDpi xmlns:a14="http://schemas.microsoft.com/office/drawing/2010/main"/>
                </a:ext>
              </a:extLst>
            </a:blip>
            <a:srcRect t="5551"/>
            <a:stretch>
              <a:fillRect/>
            </a:stretch>
          </p:blipFill>
          <p:spPr bwMode="auto">
            <a:xfrm>
              <a:off x="549275" y="1458145"/>
              <a:ext cx="5875338" cy="5227287"/>
            </a:xfrm>
            <a:prstGeom prst="rect">
              <a:avLst/>
            </a:prstGeom>
            <a:noFill/>
          </p:spPr>
        </p:pic>
        <p:cxnSp>
          <p:nvCxnSpPr>
            <p:cNvPr id="8" name="Straight Connector 7"/>
            <p:cNvCxnSpPr/>
            <p:nvPr/>
          </p:nvCxnSpPr>
          <p:spPr>
            <a:xfrm flipH="1">
              <a:off x="1298575" y="1458145"/>
              <a:ext cx="18151" cy="4863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295400" y="3647230"/>
              <a:ext cx="4629926" cy="26773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925327" y="1476375"/>
              <a:ext cx="8748" cy="21708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1316727" y="1458146"/>
              <a:ext cx="4622111" cy="229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2" name="Picture 1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97071" y="5667598"/>
            <a:ext cx="455612" cy="460375"/>
          </a:xfrm>
          <a:prstGeom prst="rect">
            <a:avLst/>
          </a:prstGeom>
          <a:noFill/>
          <a:ln w="9525">
            <a:noFill/>
            <a:miter lim="800000"/>
            <a:headEnd/>
            <a:tailEnd/>
          </a:ln>
        </p:spPr>
      </p:pic>
      <p:pic>
        <p:nvPicPr>
          <p:cNvPr id="13" name="Picture 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942183" y="5631085"/>
            <a:ext cx="498475" cy="484188"/>
          </a:xfrm>
          <a:prstGeom prst="rect">
            <a:avLst/>
          </a:prstGeom>
          <a:noFill/>
          <a:ln w="9525">
            <a:noFill/>
            <a:miter lim="800000"/>
            <a:headEnd/>
            <a:tailEnd/>
          </a:ln>
        </p:spPr>
      </p:pic>
      <p:pic>
        <p:nvPicPr>
          <p:cNvPr id="14" name="Picture 1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401573" y="5627910"/>
            <a:ext cx="511175" cy="500063"/>
          </a:xfrm>
          <a:prstGeom prst="rect">
            <a:avLst/>
          </a:prstGeom>
          <a:noFill/>
          <a:ln w="9525">
            <a:noFill/>
            <a:miter lim="800000"/>
            <a:headEnd/>
            <a:tailEnd/>
          </a:ln>
        </p:spPr>
      </p:pic>
      <p:pic>
        <p:nvPicPr>
          <p:cNvPr id="15" name="Picture 17"/>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890148" y="5627910"/>
            <a:ext cx="490537" cy="498475"/>
          </a:xfrm>
          <a:prstGeom prst="rect">
            <a:avLst/>
          </a:prstGeom>
          <a:noFill/>
          <a:ln w="9525">
            <a:noFill/>
            <a:miter lim="800000"/>
            <a:headEnd/>
            <a:tailEnd/>
          </a:ln>
        </p:spPr>
      </p:pic>
      <p:sp>
        <p:nvSpPr>
          <p:cNvPr id="16" name="Rectangle 9"/>
          <p:cNvSpPr>
            <a:spLocks noChangeArrowheads="1"/>
          </p:cNvSpPr>
          <p:nvPr/>
        </p:nvSpPr>
        <p:spPr bwMode="auto">
          <a:xfrm>
            <a:off x="3057446" y="5783485"/>
            <a:ext cx="785812" cy="244475"/>
          </a:xfrm>
          <a:prstGeom prst="rect">
            <a:avLst/>
          </a:prstGeom>
          <a:noFill/>
          <a:ln w="9525">
            <a:noFill/>
            <a:miter lim="800000"/>
            <a:headEnd/>
            <a:tailEnd/>
          </a:ln>
        </p:spPr>
        <p:txBody>
          <a:bodyPr wrap="none">
            <a:spAutoFit/>
          </a:bodyPr>
          <a:lstStyle/>
          <a:p>
            <a:pPr defTabSz="914400"/>
            <a:r>
              <a:rPr lang="en-US" sz="1000" dirty="0">
                <a:solidFill>
                  <a:schemeClr val="tx1">
                    <a:lumMod val="85000"/>
                    <a:lumOff val="15000"/>
                  </a:schemeClr>
                </a:solidFill>
              </a:rPr>
              <a:t>Vegetation</a:t>
            </a:r>
          </a:p>
        </p:txBody>
      </p:sp>
      <p:sp>
        <p:nvSpPr>
          <p:cNvPr id="17" name="Rectangle 9"/>
          <p:cNvSpPr>
            <a:spLocks noChangeArrowheads="1"/>
          </p:cNvSpPr>
          <p:nvPr/>
        </p:nvSpPr>
        <p:spPr bwMode="auto">
          <a:xfrm>
            <a:off x="4440658" y="5783485"/>
            <a:ext cx="681597" cy="246221"/>
          </a:xfrm>
          <a:prstGeom prst="rect">
            <a:avLst/>
          </a:prstGeom>
          <a:noFill/>
          <a:ln w="9525">
            <a:noFill/>
            <a:miter lim="800000"/>
            <a:headEnd/>
            <a:tailEnd/>
          </a:ln>
        </p:spPr>
        <p:txBody>
          <a:bodyPr wrap="none">
            <a:spAutoFit/>
          </a:bodyPr>
          <a:lstStyle/>
          <a:p>
            <a:pPr defTabSz="914400"/>
            <a:r>
              <a:rPr lang="en-US" sz="1000" dirty="0">
                <a:solidFill>
                  <a:schemeClr val="tx1">
                    <a:lumMod val="85000"/>
                    <a:lumOff val="15000"/>
                  </a:schemeClr>
                </a:solidFill>
              </a:rPr>
              <a:t>Pathways</a:t>
            </a:r>
          </a:p>
        </p:txBody>
      </p:sp>
      <p:sp>
        <p:nvSpPr>
          <p:cNvPr id="18" name="Rectangle 9"/>
          <p:cNvSpPr>
            <a:spLocks noChangeArrowheads="1"/>
          </p:cNvSpPr>
          <p:nvPr/>
        </p:nvSpPr>
        <p:spPr bwMode="auto">
          <a:xfrm>
            <a:off x="5861948" y="5791423"/>
            <a:ext cx="731290" cy="246221"/>
          </a:xfrm>
          <a:prstGeom prst="rect">
            <a:avLst/>
          </a:prstGeom>
          <a:noFill/>
          <a:ln w="9525">
            <a:noFill/>
            <a:miter lim="800000"/>
            <a:headEnd/>
            <a:tailEnd/>
          </a:ln>
        </p:spPr>
        <p:txBody>
          <a:bodyPr wrap="none">
            <a:spAutoFit/>
          </a:bodyPr>
          <a:lstStyle/>
          <a:p>
            <a:pPr defTabSz="914400"/>
            <a:r>
              <a:rPr lang="en-US" sz="1000" dirty="0">
                <a:solidFill>
                  <a:schemeClr val="tx1">
                    <a:lumMod val="85000"/>
                    <a:lumOff val="15000"/>
                  </a:schemeClr>
                </a:solidFill>
              </a:rPr>
              <a:t>Landscape</a:t>
            </a:r>
          </a:p>
        </p:txBody>
      </p:sp>
      <p:sp>
        <p:nvSpPr>
          <p:cNvPr id="19" name="Rectangle 9"/>
          <p:cNvSpPr>
            <a:spLocks noChangeArrowheads="1"/>
          </p:cNvSpPr>
          <p:nvPr/>
        </p:nvSpPr>
        <p:spPr bwMode="auto">
          <a:xfrm>
            <a:off x="7388623" y="5819998"/>
            <a:ext cx="1031051" cy="246221"/>
          </a:xfrm>
          <a:prstGeom prst="rect">
            <a:avLst/>
          </a:prstGeom>
          <a:noFill/>
          <a:ln w="9525">
            <a:noFill/>
            <a:miter lim="800000"/>
            <a:headEnd/>
            <a:tailEnd/>
          </a:ln>
        </p:spPr>
        <p:txBody>
          <a:bodyPr wrap="none">
            <a:spAutoFit/>
          </a:bodyPr>
          <a:lstStyle/>
          <a:p>
            <a:pPr defTabSz="914400"/>
            <a:r>
              <a:rPr lang="en-US" sz="1000" dirty="0">
                <a:solidFill>
                  <a:schemeClr val="tx1">
                    <a:lumMod val="85000"/>
                    <a:lumOff val="15000"/>
                  </a:schemeClr>
                </a:solidFill>
              </a:rPr>
              <a:t>Roads &amp; Parking</a:t>
            </a:r>
          </a:p>
        </p:txBody>
      </p:sp>
      <p:sp>
        <p:nvSpPr>
          <p:cNvPr id="20" name="TextBox 6"/>
          <p:cNvSpPr txBox="1">
            <a:spLocks noChangeArrowheads="1"/>
          </p:cNvSpPr>
          <p:nvPr/>
        </p:nvSpPr>
        <p:spPr bwMode="auto">
          <a:xfrm>
            <a:off x="7135416" y="2209294"/>
            <a:ext cx="3653325" cy="1674732"/>
          </a:xfrm>
          <a:prstGeom prst="rect">
            <a:avLst/>
          </a:prstGeom>
          <a:noFill/>
          <a:ln w="9525">
            <a:noFill/>
            <a:miter lim="800000"/>
            <a:headEnd/>
            <a:tailEnd/>
          </a:ln>
        </p:spPr>
        <p:txBody>
          <a:bodyPr wrap="square" lIns="91417" tIns="45709" rIns="91417" bIns="45709">
            <a:spAutoFit/>
          </a:bodyPr>
          <a:lstStyle/>
          <a:p>
            <a:pPr defTabSz="912813">
              <a:lnSpc>
                <a:spcPct val="150000"/>
              </a:lnSpc>
            </a:pPr>
            <a:r>
              <a:rPr lang="en-US" sz="1400" dirty="0"/>
              <a:t>Site Area 	                           14,857.4 sq.mt</a:t>
            </a:r>
          </a:p>
          <a:p>
            <a:pPr defTabSz="912813">
              <a:lnSpc>
                <a:spcPct val="150000"/>
              </a:lnSpc>
            </a:pPr>
            <a:r>
              <a:rPr lang="en-US" sz="1400" dirty="0"/>
              <a:t>Foot print                                5,190.6    sq.mt</a:t>
            </a:r>
          </a:p>
          <a:p>
            <a:pPr defTabSz="912813">
              <a:lnSpc>
                <a:spcPct val="150000"/>
              </a:lnSpc>
            </a:pPr>
            <a:r>
              <a:rPr lang="en-US" sz="1400" dirty="0"/>
              <a:t>Site Development 	        7324.4 sq.mt</a:t>
            </a:r>
          </a:p>
          <a:p>
            <a:pPr defTabSz="912813">
              <a:lnSpc>
                <a:spcPct val="150000"/>
              </a:lnSpc>
            </a:pPr>
            <a:r>
              <a:rPr lang="en-US" sz="1400" dirty="0"/>
              <a:t>Total Built -Up  Area                19559.7 sq.mt</a:t>
            </a:r>
          </a:p>
          <a:p>
            <a:pPr defTabSz="912813">
              <a:lnSpc>
                <a:spcPct val="150000"/>
              </a:lnSpc>
            </a:pPr>
            <a:endParaRPr lang="en-US" sz="1400" dirty="0">
              <a:latin typeface="Calibri" pitchFamily="34" charset="0"/>
            </a:endParaRPr>
          </a:p>
        </p:txBody>
      </p:sp>
    </p:spTree>
    <p:extLst>
      <p:ext uri="{BB962C8B-B14F-4D97-AF65-F5344CB8AC3E}">
        <p14:creationId xmlns:p14="http://schemas.microsoft.com/office/powerpoint/2010/main" val="716196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39" y="0"/>
            <a:ext cx="10048133"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Technology Incubation Park </a:t>
            </a:r>
            <a:endParaRPr lang="en-IN" sz="3200" b="1" dirty="0">
              <a:solidFill>
                <a:schemeClr val="accent1">
                  <a:lumMod val="75000"/>
                </a:schemeClr>
              </a:solidFill>
            </a:endParaRPr>
          </a:p>
        </p:txBody>
      </p:sp>
      <p:sp>
        <p:nvSpPr>
          <p:cNvPr id="5" name="TextBox 4"/>
          <p:cNvSpPr txBox="1"/>
          <p:nvPr/>
        </p:nvSpPr>
        <p:spPr>
          <a:xfrm>
            <a:off x="433388" y="1014958"/>
            <a:ext cx="8272462" cy="3718967"/>
          </a:xfrm>
          <a:prstGeom prst="rect">
            <a:avLst/>
          </a:prstGeom>
          <a:noFill/>
        </p:spPr>
        <p:txBody>
          <a:bodyPr wrap="square">
            <a:spAutoFit/>
          </a:bodyPr>
          <a:lstStyle/>
          <a:p>
            <a:pPr>
              <a:lnSpc>
                <a:spcPct val="150000"/>
              </a:lnSpc>
              <a:defRPr/>
            </a:pPr>
            <a:r>
              <a:rPr lang="en-US" sz="1400" b="1" dirty="0">
                <a:cs typeface="Arial" pitchFamily="34" charset="0"/>
              </a:rPr>
              <a:t>ARCHITECTURAL FEATURES AND CHALLENGES</a:t>
            </a:r>
            <a:r>
              <a:rPr lang="en-US" sz="1000" b="1" dirty="0">
                <a:cs typeface="Arial" pitchFamily="34" charset="0"/>
              </a:rPr>
              <a:t>:</a:t>
            </a:r>
            <a:endParaRPr lang="en-US" sz="1000" dirty="0">
              <a:cs typeface="Arial" pitchFamily="34" charset="0"/>
            </a:endParaRPr>
          </a:p>
          <a:p>
            <a:pPr marL="228600" indent="-228600">
              <a:lnSpc>
                <a:spcPct val="150000"/>
              </a:lnSpc>
              <a:buFontTx/>
              <a:buAutoNum type="arabicPeriod"/>
              <a:defRPr/>
            </a:pPr>
            <a:r>
              <a:rPr lang="en-US" sz="1600" dirty="0">
                <a:ea typeface="Calibri"/>
                <a:cs typeface="Arial" pitchFamily="34" charset="0"/>
              </a:rPr>
              <a:t>Laboratory complex comprising of 7 different sized square footprint blocks interconnected by covered corridors.</a:t>
            </a:r>
          </a:p>
          <a:p>
            <a:pPr marL="228600" indent="-228600">
              <a:lnSpc>
                <a:spcPct val="150000"/>
              </a:lnSpc>
              <a:buFontTx/>
              <a:buAutoNum type="arabicPeriod"/>
              <a:defRPr/>
            </a:pPr>
            <a:r>
              <a:rPr lang="en-US" sz="1600" dirty="0">
                <a:ea typeface="Calibri"/>
                <a:cs typeface="Arial" pitchFamily="34" charset="0"/>
              </a:rPr>
              <a:t>Blocks with variation of G+1 to G+5 floors.</a:t>
            </a:r>
          </a:p>
          <a:p>
            <a:pPr marL="228600" indent="-228600">
              <a:lnSpc>
                <a:spcPct val="150000"/>
              </a:lnSpc>
              <a:buFontTx/>
              <a:buAutoNum type="arabicPeriod"/>
              <a:defRPr/>
            </a:pPr>
            <a:r>
              <a:rPr lang="en-US" sz="1600" dirty="0">
                <a:ea typeface="Calibri"/>
                <a:cs typeface="Arial" pitchFamily="34" charset="0"/>
              </a:rPr>
              <a:t>Entrance &amp; Courtyard canopies in a combination of Glass &amp; Steel.</a:t>
            </a:r>
          </a:p>
          <a:p>
            <a:pPr marL="228600" indent="-228600">
              <a:lnSpc>
                <a:spcPct val="150000"/>
              </a:lnSpc>
              <a:buFontTx/>
              <a:buAutoNum type="arabicPeriod"/>
              <a:defRPr/>
            </a:pPr>
            <a:r>
              <a:rPr lang="en-US" sz="1600" dirty="0">
                <a:ea typeface="Calibri"/>
                <a:cs typeface="Arial" pitchFamily="34" charset="0"/>
              </a:rPr>
              <a:t>Floors with variety of cantilevered slabs (spanning from 0.6mt to 1.5mt).</a:t>
            </a:r>
          </a:p>
          <a:p>
            <a:pPr marL="228600" indent="-228600">
              <a:lnSpc>
                <a:spcPct val="150000"/>
              </a:lnSpc>
              <a:buFontTx/>
              <a:buAutoNum type="arabicPeriod"/>
              <a:defRPr/>
            </a:pPr>
            <a:r>
              <a:rPr lang="en-US" sz="1600" dirty="0">
                <a:ea typeface="Calibri"/>
                <a:cs typeface="Arial" pitchFamily="34" charset="0"/>
              </a:rPr>
              <a:t>Internal Courtyard with Tensile structure.</a:t>
            </a:r>
          </a:p>
          <a:p>
            <a:pPr marL="228600" indent="-228600">
              <a:lnSpc>
                <a:spcPct val="150000"/>
              </a:lnSpc>
              <a:buFontTx/>
              <a:buAutoNum type="arabicPeriod"/>
              <a:defRPr/>
            </a:pPr>
            <a:r>
              <a:rPr lang="en-US" sz="1600" dirty="0">
                <a:ea typeface="Calibri"/>
                <a:cs typeface="Arial" pitchFamily="34" charset="0"/>
              </a:rPr>
              <a:t>All internal corridors with Steel columns.</a:t>
            </a:r>
          </a:p>
          <a:p>
            <a:pPr marL="228600" indent="-228600">
              <a:lnSpc>
                <a:spcPct val="150000"/>
              </a:lnSpc>
              <a:buFontTx/>
              <a:buAutoNum type="arabicPeriod"/>
              <a:defRPr/>
            </a:pPr>
            <a:r>
              <a:rPr lang="en-US" sz="1600" dirty="0">
                <a:ea typeface="Calibri"/>
                <a:cs typeface="Arial" pitchFamily="34" charset="0"/>
              </a:rPr>
              <a:t>Combination of  exposed concrete finish &amp; painted plaster surfaces.</a:t>
            </a:r>
          </a:p>
          <a:p>
            <a:pPr marL="228600" indent="-228600">
              <a:lnSpc>
                <a:spcPct val="150000"/>
              </a:lnSpc>
              <a:buFontTx/>
              <a:buAutoNum type="arabicPeriod"/>
              <a:defRPr/>
            </a:pPr>
            <a:r>
              <a:rPr lang="en-US" sz="1600" dirty="0">
                <a:ea typeface="Calibri"/>
                <a:cs typeface="Arial" pitchFamily="34" charset="0"/>
              </a:rPr>
              <a:t>Internal corridors false ceiling with expanded metal. </a:t>
            </a:r>
          </a:p>
        </p:txBody>
      </p:sp>
    </p:spTree>
    <p:extLst>
      <p:ext uri="{BB962C8B-B14F-4D97-AF65-F5344CB8AC3E}">
        <p14:creationId xmlns:p14="http://schemas.microsoft.com/office/powerpoint/2010/main" val="3931125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Knowledge Centre </a:t>
            </a:r>
            <a:endParaRPr lang="en-IN" sz="3200" b="1" dirty="0">
              <a:solidFill>
                <a:schemeClr val="accent1">
                  <a:lumMod val="75000"/>
                </a:schemeClr>
              </a:solidFill>
            </a:endParaRPr>
          </a:p>
        </p:txBody>
      </p:sp>
      <p:pic>
        <p:nvPicPr>
          <p:cNvPr id="6" name="Picture 10" descr="KNC_Exterior1a"/>
          <p:cNvPicPr>
            <a:picLocks noChangeAspect="1" noChangeArrowheads="1"/>
          </p:cNvPicPr>
          <p:nvPr/>
        </p:nvPicPr>
        <p:blipFill>
          <a:blip r:embed="rId4" cstate="email">
            <a:extLst>
              <a:ext uri="{28A0092B-C50C-407E-A947-70E740481C1C}">
                <a14:useLocalDpi xmlns:a14="http://schemas.microsoft.com/office/drawing/2010/main"/>
              </a:ext>
            </a:extLst>
          </a:blip>
          <a:srcRect t="11973" r="1125" b="14013"/>
          <a:stretch>
            <a:fillRect/>
          </a:stretch>
        </p:blipFill>
        <p:spPr bwMode="auto">
          <a:xfrm>
            <a:off x="162401" y="1090346"/>
            <a:ext cx="8700399" cy="4846602"/>
          </a:xfrm>
          <a:prstGeom prst="rect">
            <a:avLst/>
          </a:prstGeom>
          <a:noFill/>
          <a:ln w="9525">
            <a:noFill/>
            <a:miter lim="800000"/>
            <a:headEnd/>
            <a:tailEnd/>
          </a:ln>
        </p:spPr>
      </p:pic>
      <p:sp>
        <p:nvSpPr>
          <p:cNvPr id="8" name="Rectangle 1"/>
          <p:cNvSpPr>
            <a:spLocks noChangeArrowheads="1"/>
          </p:cNvSpPr>
          <p:nvPr/>
        </p:nvSpPr>
        <p:spPr bwMode="auto">
          <a:xfrm>
            <a:off x="9260838" y="1744825"/>
            <a:ext cx="3284930"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400" b="1" dirty="0">
                <a:solidFill>
                  <a:schemeClr val="accent6">
                    <a:lumMod val="50000"/>
                  </a:schemeClr>
                </a:solidFill>
                <a:cs typeface="Arial" charset="0"/>
              </a:rPr>
              <a:t>KNOWLEDGE CENTRE</a:t>
            </a:r>
          </a:p>
          <a:p>
            <a:endParaRPr lang="en-US" sz="1400" b="1" dirty="0">
              <a:solidFill>
                <a:schemeClr val="accent6">
                  <a:lumMod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LIBRARY</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CAFETERIA</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AUDIO-VISUAL ROOM</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endParaRPr lang="en-US" sz="1400" b="1" dirty="0">
              <a:solidFill>
                <a:schemeClr val="tx1">
                  <a:lumMod val="50000"/>
                  <a:lumOff val="50000"/>
                </a:schemeClr>
              </a:solidFill>
              <a:cs typeface="Arial" charset="0"/>
            </a:endParaRPr>
          </a:p>
        </p:txBody>
      </p:sp>
    </p:spTree>
    <p:extLst>
      <p:ext uri="{BB962C8B-B14F-4D97-AF65-F5344CB8AC3E}">
        <p14:creationId xmlns:p14="http://schemas.microsoft.com/office/powerpoint/2010/main" val="1875646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248400"/>
            <a:ext cx="12192000" cy="609600"/>
          </a:xfrm>
          <a:prstGeom prst="rect">
            <a:avLst/>
          </a:prstGeom>
        </p:spPr>
      </p:pic>
      <p:pic>
        <p:nvPicPr>
          <p:cNvPr id="3" name="Picture 2"/>
          <p:cNvPicPr>
            <a:picLocks noChangeAspect="1"/>
          </p:cNvPicPr>
          <p:nvPr/>
        </p:nvPicPr>
        <p:blipFill>
          <a:blip r:embed="rId4"/>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Knowledge Centre </a:t>
            </a:r>
            <a:endParaRPr lang="en-IN" sz="3200" b="1" dirty="0">
              <a:solidFill>
                <a:schemeClr val="accent1">
                  <a:lumMod val="75000"/>
                </a:schemeClr>
              </a:solidFill>
            </a:endParaRPr>
          </a:p>
        </p:txBody>
      </p:sp>
      <p:graphicFrame>
        <p:nvGraphicFramePr>
          <p:cNvPr id="5" name="Object 4"/>
          <p:cNvGraphicFramePr>
            <a:graphicFrameLocks noChangeAspect="1"/>
          </p:cNvGraphicFramePr>
          <p:nvPr/>
        </p:nvGraphicFramePr>
        <p:xfrm>
          <a:off x="295274" y="1219198"/>
          <a:ext cx="6741891" cy="4730751"/>
        </p:xfrm>
        <a:graphic>
          <a:graphicData uri="http://schemas.openxmlformats.org/presentationml/2006/ole">
            <mc:AlternateContent xmlns:mc="http://schemas.openxmlformats.org/markup-compatibility/2006">
              <mc:Choice xmlns:v="urn:schemas-microsoft-com:vml" Requires="v">
                <p:oleObj spid="_x0000_s3086" name="AutoCAD Drawing" r:id="rId5" imgW="8617382" imgH="6046530" progId="">
                  <p:embed/>
                </p:oleObj>
              </mc:Choice>
              <mc:Fallback>
                <p:oleObj name="AutoCAD Drawing" r:id="rId5" imgW="8617382" imgH="6046530" progId="">
                  <p:embed/>
                  <p:pic>
                    <p:nvPicPr>
                      <p:cNvPr id="2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74" y="1219198"/>
                        <a:ext cx="6741891" cy="4730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pic>
        <p:nvPicPr>
          <p:cNvPr id="6" name="Picture 9"/>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64400" y="5256212"/>
            <a:ext cx="379413" cy="377825"/>
          </a:xfrm>
          <a:prstGeom prst="rect">
            <a:avLst/>
          </a:prstGeom>
          <a:noFill/>
          <a:ln w="9525">
            <a:noFill/>
            <a:miter lim="800000"/>
            <a:headEnd/>
            <a:tailEnd/>
          </a:ln>
        </p:spPr>
      </p:pic>
      <p:pic>
        <p:nvPicPr>
          <p:cNvPr id="8" name="Picture 10"/>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264401" y="5797550"/>
            <a:ext cx="379412" cy="376238"/>
          </a:xfrm>
          <a:prstGeom prst="rect">
            <a:avLst/>
          </a:prstGeom>
          <a:noFill/>
          <a:ln w="9525">
            <a:noFill/>
            <a:miter lim="800000"/>
            <a:headEnd/>
            <a:tailEnd/>
          </a:ln>
        </p:spPr>
      </p:pic>
      <p:sp>
        <p:nvSpPr>
          <p:cNvPr id="9" name="Rectangle 12"/>
          <p:cNvSpPr>
            <a:spLocks noChangeArrowheads="1"/>
          </p:cNvSpPr>
          <p:nvPr/>
        </p:nvSpPr>
        <p:spPr bwMode="auto">
          <a:xfrm>
            <a:off x="7610475" y="5294312"/>
            <a:ext cx="785813" cy="244475"/>
          </a:xfrm>
          <a:prstGeom prst="rect">
            <a:avLst/>
          </a:prstGeom>
          <a:noFill/>
          <a:ln w="9525">
            <a:noFill/>
            <a:miter lim="800000"/>
            <a:headEnd/>
            <a:tailEnd/>
          </a:ln>
        </p:spPr>
        <p:txBody>
          <a:bodyPr wrap="none">
            <a:spAutoFit/>
          </a:bodyPr>
          <a:lstStyle/>
          <a:p>
            <a:pPr defTabSz="914400"/>
            <a:r>
              <a:rPr lang="en-US" sz="1000"/>
              <a:t>Vegetation</a:t>
            </a:r>
          </a:p>
        </p:txBody>
      </p:sp>
      <p:sp>
        <p:nvSpPr>
          <p:cNvPr id="10" name="Rectangle 13"/>
          <p:cNvSpPr>
            <a:spLocks noChangeArrowheads="1"/>
          </p:cNvSpPr>
          <p:nvPr/>
        </p:nvSpPr>
        <p:spPr bwMode="auto">
          <a:xfrm>
            <a:off x="7612063" y="5837238"/>
            <a:ext cx="788988" cy="246062"/>
          </a:xfrm>
          <a:prstGeom prst="rect">
            <a:avLst/>
          </a:prstGeom>
          <a:noFill/>
          <a:ln w="9525">
            <a:noFill/>
            <a:miter lim="800000"/>
            <a:headEnd/>
            <a:tailEnd/>
          </a:ln>
        </p:spPr>
        <p:txBody>
          <a:bodyPr wrap="none">
            <a:spAutoFit/>
          </a:bodyPr>
          <a:lstStyle/>
          <a:p>
            <a:pPr defTabSz="914400"/>
            <a:r>
              <a:rPr lang="en-US" sz="1000"/>
              <a:t>Circulation</a:t>
            </a:r>
          </a:p>
        </p:txBody>
      </p:sp>
      <p:sp>
        <p:nvSpPr>
          <p:cNvPr id="11" name="TextBox 6"/>
          <p:cNvSpPr txBox="1">
            <a:spLocks noChangeArrowheads="1"/>
          </p:cNvSpPr>
          <p:nvPr/>
        </p:nvSpPr>
        <p:spPr bwMode="auto">
          <a:xfrm>
            <a:off x="7803825" y="1361751"/>
            <a:ext cx="3653325" cy="1985137"/>
          </a:xfrm>
          <a:prstGeom prst="rect">
            <a:avLst/>
          </a:prstGeom>
          <a:noFill/>
          <a:ln w="9525">
            <a:noFill/>
            <a:miter lim="800000"/>
            <a:headEnd/>
            <a:tailEnd/>
          </a:ln>
        </p:spPr>
        <p:txBody>
          <a:bodyPr wrap="square" lIns="91417" tIns="45709" rIns="91417" bIns="45709">
            <a:spAutoFit/>
          </a:bodyPr>
          <a:lstStyle/>
          <a:p>
            <a:pPr defTabSz="912813">
              <a:lnSpc>
                <a:spcPct val="150000"/>
              </a:lnSpc>
            </a:pPr>
            <a:r>
              <a:rPr lang="en-US" sz="1400" dirty="0"/>
              <a:t>Site Area 	                            6575.45 sq.mt</a:t>
            </a:r>
          </a:p>
          <a:p>
            <a:pPr defTabSz="912813">
              <a:lnSpc>
                <a:spcPct val="150000"/>
              </a:lnSpc>
            </a:pPr>
            <a:r>
              <a:rPr lang="en-US" sz="1400" dirty="0"/>
              <a:t>Ground Cover                          3401.30 sq.mt</a:t>
            </a:r>
          </a:p>
          <a:p>
            <a:pPr defTabSz="912813">
              <a:lnSpc>
                <a:spcPct val="150000"/>
              </a:lnSpc>
            </a:pPr>
            <a:r>
              <a:rPr lang="en-US" sz="1400" dirty="0"/>
              <a:t>External Development	     3174.15 sq.mt</a:t>
            </a:r>
          </a:p>
          <a:p>
            <a:pPr defTabSz="912813">
              <a:lnSpc>
                <a:spcPct val="150000"/>
              </a:lnSpc>
            </a:pPr>
            <a:r>
              <a:rPr lang="en-US" sz="1400" dirty="0"/>
              <a:t>Future Expansion                    1416.91 sq.mt</a:t>
            </a:r>
          </a:p>
          <a:p>
            <a:pPr defTabSz="912813">
              <a:lnSpc>
                <a:spcPct val="150000"/>
              </a:lnSpc>
            </a:pPr>
            <a:r>
              <a:rPr lang="en-US" sz="1400" dirty="0"/>
              <a:t>Total Built -Up  Area                9325.61 sq.mt</a:t>
            </a:r>
          </a:p>
          <a:p>
            <a:pPr defTabSz="912813">
              <a:lnSpc>
                <a:spcPct val="150000"/>
              </a:lnSpc>
            </a:pPr>
            <a:endParaRPr lang="en-US" sz="1200" dirty="0">
              <a:latin typeface="Calibri" pitchFamily="34" charset="0"/>
            </a:endParaRPr>
          </a:p>
        </p:txBody>
      </p:sp>
    </p:spTree>
    <p:extLst>
      <p:ext uri="{BB962C8B-B14F-4D97-AF65-F5344CB8AC3E}">
        <p14:creationId xmlns:p14="http://schemas.microsoft.com/office/powerpoint/2010/main" val="590088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Knowledge Centre</a:t>
            </a:r>
            <a:endParaRPr lang="en-IN" sz="3200" b="1" dirty="0">
              <a:solidFill>
                <a:schemeClr val="accent1">
                  <a:lumMod val="75000"/>
                </a:schemeClr>
              </a:solidFill>
            </a:endParaRPr>
          </a:p>
        </p:txBody>
      </p:sp>
      <p:sp>
        <p:nvSpPr>
          <p:cNvPr id="5" name="TextBox 4"/>
          <p:cNvSpPr txBox="1"/>
          <p:nvPr/>
        </p:nvSpPr>
        <p:spPr>
          <a:xfrm>
            <a:off x="433388" y="1033055"/>
            <a:ext cx="8272462" cy="5196295"/>
          </a:xfrm>
          <a:prstGeom prst="rect">
            <a:avLst/>
          </a:prstGeom>
          <a:noFill/>
        </p:spPr>
        <p:txBody>
          <a:bodyPr wrap="square">
            <a:spAutoFit/>
          </a:bodyPr>
          <a:lstStyle/>
          <a:p>
            <a:pPr>
              <a:lnSpc>
                <a:spcPct val="150000"/>
              </a:lnSpc>
              <a:defRPr/>
            </a:pPr>
            <a:r>
              <a:rPr lang="en-US" sz="1400" b="1" dirty="0">
                <a:cs typeface="Arial" pitchFamily="34" charset="0"/>
              </a:rPr>
              <a:t>ARCHITECTURAL FEATURES AND CHALLENGES</a:t>
            </a:r>
            <a:r>
              <a:rPr lang="en-US" sz="1000" b="1" dirty="0">
                <a:cs typeface="Arial" pitchFamily="34" charset="0"/>
              </a:rPr>
              <a:t>:</a:t>
            </a:r>
            <a:endParaRPr lang="en-US" sz="1000" dirty="0">
              <a:cs typeface="Arial" pitchFamily="34" charset="0"/>
            </a:endParaRPr>
          </a:p>
          <a:p>
            <a:pPr marL="228600" indent="-228600">
              <a:lnSpc>
                <a:spcPct val="150000"/>
              </a:lnSpc>
              <a:buFontTx/>
              <a:buAutoNum type="arabicPeriod"/>
              <a:defRPr/>
            </a:pPr>
            <a:r>
              <a:rPr lang="en-US" sz="1600" dirty="0">
                <a:ea typeface="Calibri"/>
                <a:cs typeface="Arial" pitchFamily="34" charset="0"/>
              </a:rPr>
              <a:t>Ground + 3 square building footprint with fair faced exposed concrete parabolic arches of various heights and widths at multiple locations.</a:t>
            </a:r>
          </a:p>
          <a:p>
            <a:pPr marL="228600" indent="-228600">
              <a:lnSpc>
                <a:spcPct val="150000"/>
              </a:lnSpc>
              <a:buFontTx/>
              <a:buAutoNum type="arabicPeriod"/>
              <a:defRPr/>
            </a:pPr>
            <a:r>
              <a:rPr lang="en-US" sz="1600" dirty="0">
                <a:ea typeface="Calibri"/>
                <a:cs typeface="Arial" pitchFamily="34" charset="0"/>
              </a:rPr>
              <a:t>Extensive use of fair faced exposed concrete walls and arches</a:t>
            </a:r>
          </a:p>
          <a:p>
            <a:pPr marL="228600" indent="-228600">
              <a:lnSpc>
                <a:spcPct val="150000"/>
              </a:lnSpc>
              <a:buFontTx/>
              <a:buAutoNum type="arabicPeriod"/>
              <a:defRPr/>
            </a:pPr>
            <a:r>
              <a:rPr lang="en-US" sz="1600" dirty="0">
                <a:ea typeface="Calibri"/>
                <a:cs typeface="Arial" pitchFamily="34" charset="0"/>
              </a:rPr>
              <a:t>Large central atrium with a height of 22.30 mts., all in fair faced exposed concrete </a:t>
            </a:r>
          </a:p>
          <a:p>
            <a:pPr marL="228600" indent="-228600">
              <a:lnSpc>
                <a:spcPct val="150000"/>
              </a:lnSpc>
              <a:buFontTx/>
              <a:buAutoNum type="arabicPeriod"/>
              <a:defRPr/>
            </a:pPr>
            <a:r>
              <a:rPr lang="en-US" sz="1600" dirty="0">
                <a:ea typeface="Calibri"/>
                <a:cs typeface="Arial" pitchFamily="34" charset="0"/>
              </a:rPr>
              <a:t>Extensive external &amp; internal structural glazing at various locations.</a:t>
            </a:r>
          </a:p>
          <a:p>
            <a:pPr marL="228600" indent="-228600">
              <a:lnSpc>
                <a:spcPct val="150000"/>
              </a:lnSpc>
              <a:buFontTx/>
              <a:buAutoNum type="arabicPeriod"/>
              <a:defRPr/>
            </a:pPr>
            <a:r>
              <a:rPr lang="en-US" sz="1600" dirty="0">
                <a:ea typeface="Calibri"/>
                <a:cs typeface="Arial" pitchFamily="34" charset="0"/>
              </a:rPr>
              <a:t>Staircases with external louvers within arches with heights from 3mt to 5mt.</a:t>
            </a:r>
          </a:p>
          <a:p>
            <a:pPr marL="228600" indent="-228600">
              <a:lnSpc>
                <a:spcPct val="150000"/>
              </a:lnSpc>
              <a:buFontTx/>
              <a:buAutoNum type="arabicPeriod"/>
              <a:defRPr/>
            </a:pPr>
            <a:r>
              <a:rPr lang="en-US" sz="1600" dirty="0">
                <a:ea typeface="Calibri"/>
                <a:cs typeface="Arial" pitchFamily="34" charset="0"/>
              </a:rPr>
              <a:t>Central library area with various levels connected by ramps and steps.</a:t>
            </a:r>
          </a:p>
          <a:p>
            <a:pPr marL="228600" indent="-228600">
              <a:lnSpc>
                <a:spcPct val="150000"/>
              </a:lnSpc>
              <a:buFontTx/>
              <a:buAutoNum type="arabicPeriod"/>
              <a:defRPr/>
            </a:pPr>
            <a:r>
              <a:rPr lang="en-US" sz="1600" dirty="0"/>
              <a:t>Complex roof construction consisting of central square surrounded by 4 no. hyperbolic-</a:t>
            </a:r>
            <a:r>
              <a:rPr lang="en-US" sz="1600" dirty="0" err="1"/>
              <a:t>paraboloid</a:t>
            </a:r>
            <a:r>
              <a:rPr lang="en-US" sz="1600" dirty="0"/>
              <a:t> shell roofs incorporating a combination of sky lights.</a:t>
            </a:r>
          </a:p>
          <a:p>
            <a:pPr marL="228600" indent="-228600">
              <a:lnSpc>
                <a:spcPct val="150000"/>
              </a:lnSpc>
              <a:buFontTx/>
              <a:buAutoNum type="arabicPeriod"/>
              <a:defRPr/>
            </a:pPr>
            <a:r>
              <a:rPr lang="en-US" sz="1600" dirty="0"/>
              <a:t>External dry-stone cladding  up to a height of  11.0 mts.</a:t>
            </a:r>
          </a:p>
          <a:p>
            <a:pPr marL="228600" indent="-228600">
              <a:lnSpc>
                <a:spcPct val="150000"/>
              </a:lnSpc>
              <a:buFontTx/>
              <a:buAutoNum type="arabicPeriod"/>
              <a:defRPr/>
            </a:pPr>
            <a:r>
              <a:rPr lang="en-US" sz="1600" dirty="0"/>
              <a:t>Combination of  Exposed concrete &amp; plaster surfaces.</a:t>
            </a:r>
          </a:p>
          <a:p>
            <a:pPr marL="228600" indent="-228600">
              <a:lnSpc>
                <a:spcPct val="150000"/>
              </a:lnSpc>
              <a:buFontTx/>
              <a:buAutoNum type="arabicPeriod"/>
              <a:defRPr/>
            </a:pPr>
            <a:endParaRPr lang="en-US" sz="1600" dirty="0">
              <a:ea typeface="Calibri"/>
              <a:cs typeface="Arial" pitchFamily="34" charset="0"/>
            </a:endParaRPr>
          </a:p>
          <a:p>
            <a:pPr marL="228600" indent="-228600">
              <a:lnSpc>
                <a:spcPct val="150000"/>
              </a:lnSpc>
              <a:buFontTx/>
              <a:buAutoNum type="arabicPeriod"/>
              <a:defRPr/>
            </a:pPr>
            <a:endParaRPr lang="en-US" sz="1600" dirty="0">
              <a:ea typeface="Calibri"/>
              <a:cs typeface="Arial" pitchFamily="34" charset="0"/>
            </a:endParaRPr>
          </a:p>
        </p:txBody>
      </p:sp>
    </p:spTree>
    <p:extLst>
      <p:ext uri="{BB962C8B-B14F-4D97-AF65-F5344CB8AC3E}">
        <p14:creationId xmlns:p14="http://schemas.microsoft.com/office/powerpoint/2010/main" val="2416135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a:solidFill>
                  <a:schemeClr val="accent1">
                    <a:lumMod val="75000"/>
                  </a:schemeClr>
                </a:solidFill>
              </a:rPr>
              <a:t>Architectural Features of Knowledge Centre </a:t>
            </a:r>
            <a:endParaRPr lang="en-IN" sz="3200" b="1" dirty="0">
              <a:solidFill>
                <a:schemeClr val="accent1">
                  <a:lumMod val="75000"/>
                </a:schemeClr>
              </a:solidFill>
            </a:endParaRPr>
          </a:p>
        </p:txBody>
      </p:sp>
      <p:pic>
        <p:nvPicPr>
          <p:cNvPr id="5" name="Picture 1" descr="J:\Jimson\Alternate Images\16084- KC\KNC_Exterior2a.jpg"/>
          <p:cNvPicPr>
            <a:picLocks noChangeAspect="1" noChangeArrowheads="1"/>
          </p:cNvPicPr>
          <p:nvPr/>
        </p:nvPicPr>
        <p:blipFill>
          <a:blip r:embed="rId4"/>
          <a:srcRect l="6417" t="-202" r="3101" b="1534"/>
          <a:stretch>
            <a:fillRect/>
          </a:stretch>
        </p:blipFill>
        <p:spPr bwMode="auto">
          <a:xfrm>
            <a:off x="220857" y="1306852"/>
            <a:ext cx="5806718" cy="3716896"/>
          </a:xfrm>
          <a:prstGeom prst="rect">
            <a:avLst/>
          </a:prstGeom>
          <a:noFill/>
        </p:spPr>
      </p:pic>
      <p:pic>
        <p:nvPicPr>
          <p:cNvPr id="6" name="Picture 2" descr="J:\Jimson\Alternate Images\16084- KC\KNC_20140611_m-oshima.rvt_2014-Jul-31_12-28-08PM-000_3D_V_Z_Arc_07.png"/>
          <p:cNvPicPr>
            <a:picLocks noChangeAspect="1" noChangeArrowheads="1"/>
          </p:cNvPicPr>
          <p:nvPr/>
        </p:nvPicPr>
        <p:blipFill>
          <a:blip r:embed="rId5"/>
          <a:srcRect t="-112" r="1024" b="2470"/>
          <a:stretch>
            <a:fillRect/>
          </a:stretch>
        </p:blipFill>
        <p:spPr bwMode="auto">
          <a:xfrm>
            <a:off x="6327118" y="1306852"/>
            <a:ext cx="5749756" cy="3675695"/>
          </a:xfrm>
          <a:prstGeom prst="rect">
            <a:avLst/>
          </a:prstGeom>
          <a:noFill/>
        </p:spPr>
      </p:pic>
      <p:sp>
        <p:nvSpPr>
          <p:cNvPr id="4" name="TextBox 3"/>
          <p:cNvSpPr txBox="1"/>
          <p:nvPr/>
        </p:nvSpPr>
        <p:spPr>
          <a:xfrm flipH="1">
            <a:off x="2117115" y="5266742"/>
            <a:ext cx="3089367" cy="369332"/>
          </a:xfrm>
          <a:prstGeom prst="rect">
            <a:avLst/>
          </a:prstGeom>
          <a:noFill/>
        </p:spPr>
        <p:txBody>
          <a:bodyPr wrap="square" rtlCol="0">
            <a:spAutoFit/>
          </a:bodyPr>
          <a:lstStyle/>
          <a:p>
            <a:r>
              <a:rPr lang="en-US" b="1" dirty="0" smtClean="0"/>
              <a:t>Exterior View</a:t>
            </a:r>
            <a:endParaRPr lang="en-IN" b="1" dirty="0"/>
          </a:p>
        </p:txBody>
      </p:sp>
      <p:sp>
        <p:nvSpPr>
          <p:cNvPr id="8" name="TextBox 7"/>
          <p:cNvSpPr txBox="1"/>
          <p:nvPr/>
        </p:nvSpPr>
        <p:spPr>
          <a:xfrm flipH="1">
            <a:off x="8175793" y="5208506"/>
            <a:ext cx="3089367" cy="369332"/>
          </a:xfrm>
          <a:prstGeom prst="rect">
            <a:avLst/>
          </a:prstGeom>
          <a:noFill/>
        </p:spPr>
        <p:txBody>
          <a:bodyPr wrap="square" rtlCol="0">
            <a:spAutoFit/>
          </a:bodyPr>
          <a:lstStyle/>
          <a:p>
            <a:r>
              <a:rPr lang="en-US" b="1" dirty="0" smtClean="0"/>
              <a:t>Interior View</a:t>
            </a:r>
            <a:endParaRPr lang="en-IN" b="1" dirty="0"/>
          </a:p>
        </p:txBody>
      </p:sp>
    </p:spTree>
    <p:extLst>
      <p:ext uri="{BB962C8B-B14F-4D97-AF65-F5344CB8AC3E}">
        <p14:creationId xmlns:p14="http://schemas.microsoft.com/office/powerpoint/2010/main" val="30460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6" name="TextBox 5"/>
          <p:cNvSpPr txBox="1"/>
          <p:nvPr/>
        </p:nvSpPr>
        <p:spPr>
          <a:xfrm>
            <a:off x="3266650" y="0"/>
            <a:ext cx="8715800" cy="584775"/>
          </a:xfrm>
          <a:prstGeom prst="rect">
            <a:avLst/>
          </a:prstGeom>
          <a:noFill/>
        </p:spPr>
        <p:txBody>
          <a:bodyPr wrap="square" rtlCol="0">
            <a:spAutoFit/>
          </a:bodyPr>
          <a:lstStyle/>
          <a:p>
            <a:r>
              <a:rPr lang="en-US" sz="3200" b="1" dirty="0" smtClean="0">
                <a:solidFill>
                  <a:schemeClr val="accent1">
                    <a:lumMod val="75000"/>
                  </a:schemeClr>
                </a:solidFill>
              </a:rPr>
              <a:t>Areas of Academic Blocks</a:t>
            </a:r>
            <a:endParaRPr lang="en-IN" sz="3200" b="1" dirty="0">
              <a:solidFill>
                <a:schemeClr val="accent1">
                  <a:lumMod val="75000"/>
                </a:schemeClr>
              </a:solidFill>
            </a:endParaRPr>
          </a:p>
        </p:txBody>
      </p:sp>
      <p:graphicFrame>
        <p:nvGraphicFramePr>
          <p:cNvPr id="9" name="Table 8"/>
          <p:cNvGraphicFramePr>
            <a:graphicFrameLocks noGrp="1"/>
          </p:cNvGraphicFramePr>
          <p:nvPr>
            <p:extLst/>
          </p:nvPr>
        </p:nvGraphicFramePr>
        <p:xfrm>
          <a:off x="1691532" y="1118501"/>
          <a:ext cx="8128000" cy="4290060"/>
        </p:xfrm>
        <a:graphic>
          <a:graphicData uri="http://schemas.openxmlformats.org/drawingml/2006/table">
            <a:tbl>
              <a:tblPr firstRow="1" bandRow="1">
                <a:tableStyleId>{5C22544A-7EE6-4342-B048-85BDC9FD1C3A}</a:tableStyleId>
              </a:tblPr>
              <a:tblGrid>
                <a:gridCol w="4490193">
                  <a:extLst>
                    <a:ext uri="{9D8B030D-6E8A-4147-A177-3AD203B41FA5}">
                      <a16:colId xmlns:a16="http://schemas.microsoft.com/office/drawing/2014/main" val="2091888454"/>
                    </a:ext>
                  </a:extLst>
                </a:gridCol>
                <a:gridCol w="3637807">
                  <a:extLst>
                    <a:ext uri="{9D8B030D-6E8A-4147-A177-3AD203B41FA5}">
                      <a16:colId xmlns:a16="http://schemas.microsoft.com/office/drawing/2014/main" val="2350230239"/>
                    </a:ext>
                  </a:extLst>
                </a:gridCol>
              </a:tblGrid>
              <a:tr h="370840">
                <a:tc>
                  <a:txBody>
                    <a:bodyPr/>
                    <a:lstStyle/>
                    <a:p>
                      <a:r>
                        <a:rPr lang="en-US" dirty="0" smtClean="0"/>
                        <a:t>Name of The Buildings</a:t>
                      </a:r>
                      <a:endParaRPr lang="en-IN" dirty="0"/>
                    </a:p>
                  </a:txBody>
                  <a:tcPr/>
                </a:tc>
                <a:tc>
                  <a:txBody>
                    <a:bodyPr/>
                    <a:lstStyle/>
                    <a:p>
                      <a:r>
                        <a:rPr lang="en-US" dirty="0" smtClean="0"/>
                        <a:t>Built up Area</a:t>
                      </a:r>
                      <a:endParaRPr lang="en-IN" dirty="0"/>
                    </a:p>
                  </a:txBody>
                  <a:tcPr/>
                </a:tc>
                <a:extLst>
                  <a:ext uri="{0D108BD9-81ED-4DB2-BD59-A6C34878D82A}">
                    <a16:rowId xmlns:a16="http://schemas.microsoft.com/office/drawing/2014/main" val="1300878821"/>
                  </a:ext>
                </a:extLst>
              </a:tr>
              <a:tr h="370840">
                <a:tc>
                  <a:txBody>
                    <a:bodyPr/>
                    <a:lstStyle/>
                    <a:p>
                      <a:pPr marL="0" algn="l" defTabSz="914400" rtl="0" eaLnBrk="1" fontAlgn="ctr" latinLnBrk="0" hangingPunct="1"/>
                      <a:r>
                        <a:rPr lang="en-IN" sz="1800" kern="1200" dirty="0">
                          <a:solidFill>
                            <a:schemeClr val="dk1"/>
                          </a:solidFill>
                          <a:latin typeface="+mn-lt"/>
                          <a:ea typeface="+mn-ea"/>
                          <a:cs typeface="+mn-cs"/>
                        </a:rPr>
                        <a:t>A Block- </a:t>
                      </a:r>
                      <a:r>
                        <a:rPr lang="en-IN" sz="1800" kern="1200" dirty="0" smtClean="0">
                          <a:solidFill>
                            <a:schemeClr val="dk1"/>
                          </a:solidFill>
                          <a:latin typeface="+mn-lt"/>
                          <a:ea typeface="+mn-ea"/>
                          <a:cs typeface="+mn-cs"/>
                        </a:rPr>
                        <a:t>Chemical Engineering</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18,499</a:t>
                      </a:r>
                      <a:r>
                        <a:rPr lang="en-IN" sz="1800" kern="1200" baseline="0" dirty="0" smtClean="0">
                          <a:solidFill>
                            <a:schemeClr val="dk1"/>
                          </a:solidFill>
                          <a:latin typeface="+mn-lt"/>
                          <a:ea typeface="+mn-ea"/>
                          <a:cs typeface="+mn-cs"/>
                        </a:rPr>
                        <a:t> </a:t>
                      </a:r>
                      <a:r>
                        <a:rPr lang="en-IN" sz="1800" kern="1200" baseline="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1210067143"/>
                  </a:ext>
                </a:extLst>
              </a:tr>
              <a:tr h="370840">
                <a:tc>
                  <a:txBody>
                    <a:bodyPr/>
                    <a:lstStyle/>
                    <a:p>
                      <a:pPr marL="0" algn="l" defTabSz="914400" rtl="0" eaLnBrk="1" fontAlgn="ctr" latinLnBrk="0" hangingPunct="1"/>
                      <a:r>
                        <a:rPr lang="en-IN" sz="1800" kern="1200" dirty="0">
                          <a:solidFill>
                            <a:schemeClr val="dk1"/>
                          </a:solidFill>
                          <a:latin typeface="+mn-lt"/>
                          <a:ea typeface="+mn-ea"/>
                          <a:cs typeface="+mn-cs"/>
                        </a:rPr>
                        <a:t>B Block- </a:t>
                      </a:r>
                      <a:r>
                        <a:rPr lang="en-IN" sz="1800" kern="1200" dirty="0" smtClean="0">
                          <a:solidFill>
                            <a:schemeClr val="dk1"/>
                          </a:solidFill>
                          <a:latin typeface="+mn-lt"/>
                          <a:ea typeface="+mn-ea"/>
                          <a:cs typeface="+mn-cs"/>
                        </a:rPr>
                        <a:t>Civil Engineering</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16,394 </a:t>
                      </a:r>
                      <a:r>
                        <a:rPr lang="en-IN" sz="1800" kern="120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3850567661"/>
                  </a:ext>
                </a:extLst>
              </a:tr>
              <a:tr h="370840">
                <a:tc>
                  <a:txBody>
                    <a:bodyPr/>
                    <a:lstStyle/>
                    <a:p>
                      <a:pPr marL="0" algn="l" defTabSz="914400" rtl="0" eaLnBrk="1" fontAlgn="ctr" latinLnBrk="0" hangingPunct="1"/>
                      <a:r>
                        <a:rPr lang="en-IN" sz="1800" kern="1200" dirty="0">
                          <a:solidFill>
                            <a:schemeClr val="dk1"/>
                          </a:solidFill>
                          <a:latin typeface="+mn-lt"/>
                          <a:ea typeface="+mn-ea"/>
                          <a:cs typeface="+mn-cs"/>
                        </a:rPr>
                        <a:t>C Block- </a:t>
                      </a:r>
                      <a:r>
                        <a:rPr lang="en-IN" sz="1800" kern="1200" dirty="0" smtClean="0">
                          <a:solidFill>
                            <a:schemeClr val="dk1"/>
                          </a:solidFill>
                          <a:latin typeface="+mn-lt"/>
                          <a:ea typeface="+mn-ea"/>
                          <a:cs typeface="+mn-cs"/>
                        </a:rPr>
                        <a:t>Mechanical Engineering</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18,964 </a:t>
                      </a:r>
                      <a:r>
                        <a:rPr lang="en-IN" sz="1800" kern="120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160664757"/>
                  </a:ext>
                </a:extLst>
              </a:tr>
              <a:tr h="370840">
                <a:tc>
                  <a:txBody>
                    <a:bodyPr/>
                    <a:lstStyle/>
                    <a:p>
                      <a:pPr marL="0" algn="l" defTabSz="914400" rtl="0" eaLnBrk="1" fontAlgn="ctr" latinLnBrk="0" hangingPunct="1"/>
                      <a:r>
                        <a:rPr lang="en-IN" sz="1800" kern="1200" dirty="0">
                          <a:solidFill>
                            <a:schemeClr val="dk1"/>
                          </a:solidFill>
                          <a:latin typeface="+mn-lt"/>
                          <a:ea typeface="+mn-ea"/>
                          <a:cs typeface="+mn-cs"/>
                        </a:rPr>
                        <a:t>Chemistry </a:t>
                      </a:r>
                      <a:r>
                        <a:rPr lang="en-IN" sz="1800" kern="1200" dirty="0" smtClean="0">
                          <a:solidFill>
                            <a:schemeClr val="dk1"/>
                          </a:solidFill>
                          <a:latin typeface="+mn-lt"/>
                          <a:ea typeface="+mn-ea"/>
                          <a:cs typeface="+mn-cs"/>
                        </a:rPr>
                        <a:t>Engineering</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10,063</a:t>
                      </a:r>
                      <a:r>
                        <a:rPr lang="en-IN" sz="1800" kern="1200" baseline="0" dirty="0" smtClean="0">
                          <a:solidFill>
                            <a:schemeClr val="dk1"/>
                          </a:solidFill>
                          <a:latin typeface="+mn-lt"/>
                          <a:ea typeface="+mn-ea"/>
                          <a:cs typeface="+mn-cs"/>
                        </a:rPr>
                        <a:t> </a:t>
                      </a:r>
                      <a:r>
                        <a:rPr lang="en-IN" sz="1800" kern="1200" baseline="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42787736"/>
                  </a:ext>
                </a:extLst>
              </a:tr>
              <a:tr h="370840">
                <a:tc>
                  <a:txBody>
                    <a:bodyPr/>
                    <a:lstStyle/>
                    <a:p>
                      <a:pPr marL="0" algn="l" defTabSz="914400" rtl="0" eaLnBrk="1" fontAlgn="ctr" latinLnBrk="0" hangingPunct="1"/>
                      <a:r>
                        <a:rPr lang="en-IN" sz="1800" kern="1200" dirty="0" smtClean="0">
                          <a:solidFill>
                            <a:schemeClr val="dk1"/>
                          </a:solidFill>
                          <a:latin typeface="+mn-lt"/>
                          <a:ea typeface="+mn-ea"/>
                          <a:cs typeface="+mn-cs"/>
                        </a:rPr>
                        <a:t>Metallurgical and Materials Science Engineering</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5,997</a:t>
                      </a:r>
                      <a:r>
                        <a:rPr lang="en-IN" sz="1800" kern="1200" baseline="0" dirty="0" smtClean="0">
                          <a:solidFill>
                            <a:schemeClr val="dk1"/>
                          </a:solidFill>
                          <a:latin typeface="+mn-lt"/>
                          <a:ea typeface="+mn-ea"/>
                          <a:cs typeface="+mn-cs"/>
                        </a:rPr>
                        <a:t> </a:t>
                      </a:r>
                      <a:r>
                        <a:rPr lang="en-IN" sz="1800" kern="1200" baseline="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434457021"/>
                  </a:ext>
                </a:extLst>
              </a:tr>
              <a:tr h="370840">
                <a:tc>
                  <a:txBody>
                    <a:bodyPr/>
                    <a:lstStyle/>
                    <a:p>
                      <a:pPr marL="0" algn="l" defTabSz="914400" rtl="0" eaLnBrk="1" fontAlgn="ctr" latinLnBrk="0" hangingPunct="1"/>
                      <a:r>
                        <a:rPr lang="en-IN" sz="1800" kern="1200" dirty="0">
                          <a:solidFill>
                            <a:schemeClr val="dk1"/>
                          </a:solidFill>
                          <a:latin typeface="+mn-lt"/>
                          <a:ea typeface="+mn-ea"/>
                          <a:cs typeface="+mn-cs"/>
                        </a:rPr>
                        <a:t>Biotech Bio-medical </a:t>
                      </a:r>
                      <a:r>
                        <a:rPr lang="en-IN" sz="1800" kern="1200" dirty="0" smtClean="0">
                          <a:solidFill>
                            <a:schemeClr val="dk1"/>
                          </a:solidFill>
                          <a:latin typeface="+mn-lt"/>
                          <a:ea typeface="+mn-ea"/>
                          <a:cs typeface="+mn-cs"/>
                        </a:rPr>
                        <a:t>Engineering</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8,552</a:t>
                      </a:r>
                      <a:r>
                        <a:rPr lang="en-IN" sz="1800" kern="1200" baseline="0" dirty="0" smtClean="0">
                          <a:solidFill>
                            <a:schemeClr val="dk1"/>
                          </a:solidFill>
                          <a:latin typeface="+mn-lt"/>
                          <a:ea typeface="+mn-ea"/>
                          <a:cs typeface="+mn-cs"/>
                        </a:rPr>
                        <a:t> </a:t>
                      </a:r>
                      <a:r>
                        <a:rPr lang="en-IN" sz="1800" kern="1200" baseline="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342095916"/>
                  </a:ext>
                </a:extLst>
              </a:tr>
              <a:tr h="370840">
                <a:tc>
                  <a:txBody>
                    <a:bodyPr/>
                    <a:lstStyle/>
                    <a:p>
                      <a:pPr marL="0" algn="l" defTabSz="914400" rtl="0" eaLnBrk="1" fontAlgn="ctr" latinLnBrk="0" hangingPunct="1"/>
                      <a:r>
                        <a:rPr lang="en-IN" sz="1800" kern="1200" dirty="0" smtClean="0">
                          <a:solidFill>
                            <a:schemeClr val="dk1"/>
                          </a:solidFill>
                          <a:latin typeface="+mn-lt"/>
                          <a:ea typeface="+mn-ea"/>
                          <a:cs typeface="+mn-cs"/>
                        </a:rPr>
                        <a:t>Electrical </a:t>
                      </a:r>
                      <a:r>
                        <a:rPr lang="en-IN" sz="1800" kern="1200" dirty="0">
                          <a:solidFill>
                            <a:schemeClr val="dk1"/>
                          </a:solidFill>
                          <a:latin typeface="+mn-lt"/>
                          <a:ea typeface="+mn-ea"/>
                          <a:cs typeface="+mn-cs"/>
                        </a:rPr>
                        <a:t>&amp; </a:t>
                      </a:r>
                      <a:r>
                        <a:rPr lang="en-IN" sz="1800" kern="1200" dirty="0" smtClean="0">
                          <a:solidFill>
                            <a:schemeClr val="dk1"/>
                          </a:solidFill>
                          <a:latin typeface="+mn-lt"/>
                          <a:ea typeface="+mn-ea"/>
                          <a:cs typeface="+mn-cs"/>
                        </a:rPr>
                        <a:t>Computer</a:t>
                      </a:r>
                      <a:r>
                        <a:rPr lang="en-IN" sz="1800" kern="1200" baseline="0" dirty="0" smtClean="0">
                          <a:solidFill>
                            <a:schemeClr val="dk1"/>
                          </a:solidFill>
                          <a:latin typeface="+mn-lt"/>
                          <a:ea typeface="+mn-ea"/>
                          <a:cs typeface="+mn-cs"/>
                        </a:rPr>
                        <a:t> Science</a:t>
                      </a:r>
                      <a:r>
                        <a:rPr lang="en-IN" sz="1800" kern="1200" dirty="0" smtClean="0">
                          <a:solidFill>
                            <a:schemeClr val="dk1"/>
                          </a:solidFill>
                          <a:latin typeface="+mn-lt"/>
                          <a:ea typeface="+mn-ea"/>
                          <a:cs typeface="+mn-cs"/>
                        </a:rPr>
                        <a:t> Engineering</a:t>
                      </a:r>
                      <a:r>
                        <a:rPr lang="en-IN" sz="1800" kern="1200" baseline="0" dirty="0" smtClean="0">
                          <a:solidFill>
                            <a:schemeClr val="dk1"/>
                          </a:solidFill>
                          <a:latin typeface="+mn-lt"/>
                          <a:ea typeface="+mn-ea"/>
                          <a:cs typeface="+mn-cs"/>
                        </a:rPr>
                        <a:t> </a:t>
                      </a:r>
                      <a:r>
                        <a:rPr lang="en-IN" sz="1800" kern="1200" dirty="0" smtClean="0">
                          <a:solidFill>
                            <a:schemeClr val="dk1"/>
                          </a:solidFill>
                          <a:latin typeface="+mn-lt"/>
                          <a:ea typeface="+mn-ea"/>
                          <a:cs typeface="+mn-cs"/>
                        </a:rPr>
                        <a:t>(AD2</a:t>
                      </a:r>
                      <a:r>
                        <a:rPr lang="en-IN" sz="1800" kern="1200" dirty="0">
                          <a:solidFill>
                            <a:schemeClr val="dk1"/>
                          </a:solidFill>
                          <a:latin typeface="+mn-lt"/>
                          <a:ea typeface="+mn-ea"/>
                          <a:cs typeface="+mn-cs"/>
                        </a:rPr>
                        <a:t>)</a:t>
                      </a: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19,682</a:t>
                      </a:r>
                      <a:r>
                        <a:rPr lang="en-IN" sz="1800" kern="1200" baseline="0" dirty="0" smtClean="0">
                          <a:solidFill>
                            <a:schemeClr val="dk1"/>
                          </a:solidFill>
                          <a:latin typeface="+mn-lt"/>
                          <a:ea typeface="+mn-ea"/>
                          <a:cs typeface="+mn-cs"/>
                        </a:rPr>
                        <a:t> </a:t>
                      </a:r>
                      <a:r>
                        <a:rPr lang="en-IN" sz="1800" kern="1200" baseline="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1515367403"/>
                  </a:ext>
                </a:extLst>
              </a:tr>
              <a:tr h="370840">
                <a:tc>
                  <a:txBody>
                    <a:bodyPr/>
                    <a:lstStyle/>
                    <a:p>
                      <a:pPr marL="0" algn="l" defTabSz="914400" rtl="0" eaLnBrk="1" fontAlgn="ctr" latinLnBrk="0" hangingPunct="1"/>
                      <a:r>
                        <a:rPr lang="it-IT" sz="1800" kern="1200" dirty="0" smtClean="0">
                          <a:solidFill>
                            <a:schemeClr val="dk1"/>
                          </a:solidFill>
                          <a:latin typeface="+mn-lt"/>
                          <a:ea typeface="+mn-ea"/>
                          <a:cs typeface="+mn-cs"/>
                        </a:rPr>
                        <a:t>Maths, Physics, Liberal</a:t>
                      </a:r>
                      <a:r>
                        <a:rPr lang="it-IT" sz="1800" kern="1200" baseline="0" dirty="0" smtClean="0">
                          <a:solidFill>
                            <a:schemeClr val="dk1"/>
                          </a:solidFill>
                          <a:latin typeface="+mn-lt"/>
                          <a:ea typeface="+mn-ea"/>
                          <a:cs typeface="+mn-cs"/>
                        </a:rPr>
                        <a:t> Arts</a:t>
                      </a:r>
                      <a:r>
                        <a:rPr lang="it-IT" sz="1800" kern="1200" dirty="0" smtClean="0">
                          <a:solidFill>
                            <a:schemeClr val="dk1"/>
                          </a:solidFill>
                          <a:latin typeface="+mn-lt"/>
                          <a:ea typeface="+mn-ea"/>
                          <a:cs typeface="+mn-cs"/>
                        </a:rPr>
                        <a:t> (AD3</a:t>
                      </a:r>
                      <a:r>
                        <a:rPr lang="it-IT" sz="1800" kern="1200" dirty="0">
                          <a:solidFill>
                            <a:schemeClr val="dk1"/>
                          </a:solidFill>
                          <a:latin typeface="+mn-lt"/>
                          <a:ea typeface="+mn-ea"/>
                          <a:cs typeface="+mn-cs"/>
                        </a:rPr>
                        <a:t>) </a:t>
                      </a: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17,584</a:t>
                      </a:r>
                      <a:r>
                        <a:rPr lang="en-IN" sz="1800" kern="1200" baseline="0" dirty="0" smtClean="0">
                          <a:solidFill>
                            <a:schemeClr val="dk1"/>
                          </a:solidFill>
                          <a:latin typeface="+mn-lt"/>
                          <a:ea typeface="+mn-ea"/>
                          <a:cs typeface="+mn-cs"/>
                        </a:rPr>
                        <a:t> </a:t>
                      </a:r>
                      <a:r>
                        <a:rPr lang="en-IN" sz="1800" kern="1200" baseline="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691277584"/>
                  </a:ext>
                </a:extLst>
              </a:tr>
              <a:tr h="370840">
                <a:tc>
                  <a:txBody>
                    <a:bodyPr/>
                    <a:lstStyle/>
                    <a:p>
                      <a:pPr marL="0" algn="l" defTabSz="914400" rtl="0" eaLnBrk="1" fontAlgn="ctr" latinLnBrk="0" hangingPunct="1"/>
                      <a:r>
                        <a:rPr lang="en-IN" sz="1800" kern="1200">
                          <a:solidFill>
                            <a:schemeClr val="dk1"/>
                          </a:solidFill>
                          <a:latin typeface="+mn-lt"/>
                          <a:ea typeface="+mn-ea"/>
                          <a:cs typeface="+mn-cs"/>
                        </a:rPr>
                        <a:t>Department of Design</a:t>
                      </a: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6,490</a:t>
                      </a:r>
                      <a:r>
                        <a:rPr lang="en-IN" sz="1800" kern="1200" baseline="0" dirty="0" smtClean="0">
                          <a:solidFill>
                            <a:schemeClr val="dk1"/>
                          </a:solidFill>
                          <a:latin typeface="+mn-lt"/>
                          <a:ea typeface="+mn-ea"/>
                          <a:cs typeface="+mn-cs"/>
                        </a:rPr>
                        <a:t> </a:t>
                      </a:r>
                      <a:r>
                        <a:rPr lang="en-IN" sz="1800" kern="1200" baseline="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1674698803"/>
                  </a:ext>
                </a:extLst>
              </a:tr>
              <a:tr h="370840">
                <a:tc>
                  <a:txBody>
                    <a:bodyPr/>
                    <a:lstStyle/>
                    <a:p>
                      <a:r>
                        <a:rPr lang="en-US" sz="2000" b="1" dirty="0" smtClean="0"/>
                        <a:t>Total</a:t>
                      </a:r>
                      <a:r>
                        <a:rPr lang="en-US" sz="2000" b="1" baseline="0" dirty="0" smtClean="0"/>
                        <a:t> Area of Existing Academic Blocks</a:t>
                      </a:r>
                      <a:endParaRPr lang="en-IN" sz="2000" b="1" dirty="0"/>
                    </a:p>
                  </a:txBody>
                  <a:tcPr/>
                </a:tc>
                <a:tc>
                  <a:txBody>
                    <a:bodyPr/>
                    <a:lstStyle/>
                    <a:p>
                      <a:r>
                        <a:rPr lang="en-US" sz="2000" b="1" dirty="0" smtClean="0"/>
                        <a:t>1,22,225 </a:t>
                      </a:r>
                      <a:r>
                        <a:rPr lang="en-US" sz="2000" b="1" dirty="0" err="1" smtClean="0"/>
                        <a:t>Sqm</a:t>
                      </a:r>
                      <a:endParaRPr lang="en-IN" sz="2000" b="1" dirty="0"/>
                    </a:p>
                  </a:txBody>
                  <a:tcPr/>
                </a:tc>
                <a:extLst>
                  <a:ext uri="{0D108BD9-81ED-4DB2-BD59-A6C34878D82A}">
                    <a16:rowId xmlns:a16="http://schemas.microsoft.com/office/drawing/2014/main" val="2049630862"/>
                  </a:ext>
                </a:extLst>
              </a:tr>
            </a:tbl>
          </a:graphicData>
        </a:graphic>
      </p:graphicFrame>
    </p:spTree>
    <p:extLst>
      <p:ext uri="{BB962C8B-B14F-4D97-AF65-F5344CB8AC3E}">
        <p14:creationId xmlns:p14="http://schemas.microsoft.com/office/powerpoint/2010/main" val="4133733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Research Centre </a:t>
            </a:r>
            <a:endParaRPr lang="en-IN" sz="3200" b="1" dirty="0">
              <a:solidFill>
                <a:schemeClr val="accent1">
                  <a:lumMod val="75000"/>
                </a:schemeClr>
              </a:solidFill>
            </a:endParaRPr>
          </a:p>
        </p:txBody>
      </p:sp>
      <p:pic>
        <p:nvPicPr>
          <p:cNvPr id="5" name="Picture 4" descr="RCC_03OCT2014.jpg"/>
          <p:cNvPicPr>
            <a:picLocks noChangeAspect="1"/>
          </p:cNvPicPr>
          <p:nvPr/>
        </p:nvPicPr>
        <p:blipFill>
          <a:blip r:embed="rId4" cstate="email">
            <a:extLst>
              <a:ext uri="{28A0092B-C50C-407E-A947-70E740481C1C}">
                <a14:useLocalDpi xmlns:a14="http://schemas.microsoft.com/office/drawing/2010/main"/>
              </a:ext>
            </a:extLst>
          </a:blip>
          <a:srcRect l="96" t="900" r="673" b="-343"/>
          <a:stretch>
            <a:fillRect/>
          </a:stretch>
        </p:blipFill>
        <p:spPr bwMode="auto">
          <a:xfrm>
            <a:off x="205272" y="1735779"/>
            <a:ext cx="9144001" cy="3837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1"/>
          <p:cNvSpPr>
            <a:spLocks noChangeArrowheads="1"/>
          </p:cNvSpPr>
          <p:nvPr/>
        </p:nvSpPr>
        <p:spPr bwMode="auto">
          <a:xfrm>
            <a:off x="9634062" y="2127380"/>
            <a:ext cx="3284930" cy="1600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400" b="1" dirty="0">
                <a:solidFill>
                  <a:schemeClr val="accent6">
                    <a:lumMod val="50000"/>
                  </a:schemeClr>
                </a:solidFill>
                <a:cs typeface="Arial" charset="0"/>
              </a:rPr>
              <a:t>RESEARCH CENTRE</a:t>
            </a:r>
          </a:p>
          <a:p>
            <a:endParaRPr lang="en-US" sz="1400" b="1" dirty="0">
              <a:solidFill>
                <a:schemeClr val="accent6">
                  <a:lumMod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MEGA LAB</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DRY LAB</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WET LAB</a:t>
            </a:r>
          </a:p>
        </p:txBody>
      </p:sp>
    </p:spTree>
    <p:extLst>
      <p:ext uri="{BB962C8B-B14F-4D97-AF65-F5344CB8AC3E}">
        <p14:creationId xmlns:p14="http://schemas.microsoft.com/office/powerpoint/2010/main" val="3325555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Research Centre </a:t>
            </a:r>
            <a:endParaRPr lang="en-IN" sz="3200" b="1" dirty="0">
              <a:solidFill>
                <a:schemeClr val="accent1">
                  <a:lumMod val="75000"/>
                </a:schemeClr>
              </a:solidFill>
            </a:endParaRPr>
          </a:p>
        </p:txBody>
      </p:sp>
      <p:grpSp>
        <p:nvGrpSpPr>
          <p:cNvPr id="5" name="Group 31"/>
          <p:cNvGrpSpPr/>
          <p:nvPr/>
        </p:nvGrpSpPr>
        <p:grpSpPr>
          <a:xfrm>
            <a:off x="-371474" y="943099"/>
            <a:ext cx="6750037" cy="4771901"/>
            <a:chOff x="0" y="996950"/>
            <a:chExt cx="6858000" cy="4848225"/>
          </a:xfrm>
        </p:grpSpPr>
        <p:pic>
          <p:nvPicPr>
            <p:cNvPr id="6" name="Picture 15" descr="C:\Users\pruthvi.mistry\Downloads\IIT-H-RCC - Site Plan DBR-Model-page-001.jpg"/>
            <p:cNvPicPr>
              <a:picLocks noChangeAspect="1" noChangeArrowheads="1"/>
            </p:cNvPicPr>
            <p:nvPr/>
          </p:nvPicPr>
          <p:blipFill>
            <a:blip r:embed="rId4" cstate="email">
              <a:clrChange>
                <a:clrFrom>
                  <a:srgbClr val="FFFFFF"/>
                </a:clrFrom>
                <a:clrTo>
                  <a:srgbClr val="FFFFFF">
                    <a:alpha val="0"/>
                  </a:srgbClr>
                </a:clrTo>
              </a:clrChange>
              <a:lum contrast="10000"/>
              <a:extLst>
                <a:ext uri="{28A0092B-C50C-407E-A947-70E740481C1C}">
                  <a14:useLocalDpi xmlns:a14="http://schemas.microsoft.com/office/drawing/2010/main"/>
                </a:ext>
              </a:extLst>
            </a:blip>
            <a:srcRect/>
            <a:stretch>
              <a:fillRect/>
            </a:stretch>
          </p:blipFill>
          <p:spPr bwMode="auto">
            <a:xfrm>
              <a:off x="0" y="996950"/>
              <a:ext cx="6858000" cy="4848225"/>
            </a:xfrm>
            <a:prstGeom prst="rect">
              <a:avLst/>
            </a:prstGeom>
            <a:noFill/>
            <a:ln w="9525">
              <a:noFill/>
              <a:miter lim="800000"/>
              <a:headEnd/>
              <a:tailEnd/>
            </a:ln>
          </p:spPr>
        </p:pic>
        <p:sp>
          <p:nvSpPr>
            <p:cNvPr id="8" name="Rectangle 7"/>
            <p:cNvSpPr/>
            <p:nvPr/>
          </p:nvSpPr>
          <p:spPr>
            <a:xfrm>
              <a:off x="638175" y="1289050"/>
              <a:ext cx="5303838" cy="41497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7650" y="5602288"/>
            <a:ext cx="379413" cy="377825"/>
          </a:xfrm>
          <a:prstGeom prst="rect">
            <a:avLst/>
          </a:prstGeom>
          <a:noFill/>
          <a:ln w="9525">
            <a:noFill/>
            <a:miter lim="800000"/>
            <a:headEnd/>
            <a:tailEnd/>
          </a:ln>
        </p:spPr>
      </p:pic>
      <p:pic>
        <p:nvPicPr>
          <p:cNvPr id="10" name="Picture 10"/>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20850" y="5600700"/>
            <a:ext cx="379413" cy="376238"/>
          </a:xfrm>
          <a:prstGeom prst="rect">
            <a:avLst/>
          </a:prstGeom>
          <a:noFill/>
          <a:ln w="9525">
            <a:noFill/>
            <a:miter lim="800000"/>
            <a:headEnd/>
            <a:tailEnd/>
          </a:ln>
        </p:spPr>
      </p:pic>
      <p:pic>
        <p:nvPicPr>
          <p:cNvPr id="11" name="Picture 1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449638" y="5600700"/>
            <a:ext cx="336550" cy="334963"/>
          </a:xfrm>
          <a:prstGeom prst="rect">
            <a:avLst/>
          </a:prstGeom>
          <a:noFill/>
          <a:ln w="9525">
            <a:noFill/>
            <a:miter lim="800000"/>
            <a:headEnd/>
            <a:tailEnd/>
          </a:ln>
        </p:spPr>
      </p:pic>
      <p:sp>
        <p:nvSpPr>
          <p:cNvPr id="12" name="Rectangle 12"/>
          <p:cNvSpPr>
            <a:spLocks noChangeArrowheads="1"/>
          </p:cNvSpPr>
          <p:nvPr/>
        </p:nvSpPr>
        <p:spPr bwMode="auto">
          <a:xfrm>
            <a:off x="593725" y="5640388"/>
            <a:ext cx="785813" cy="244475"/>
          </a:xfrm>
          <a:prstGeom prst="rect">
            <a:avLst/>
          </a:prstGeom>
          <a:noFill/>
          <a:ln w="9525">
            <a:noFill/>
            <a:miter lim="800000"/>
            <a:headEnd/>
            <a:tailEnd/>
          </a:ln>
        </p:spPr>
        <p:txBody>
          <a:bodyPr wrap="none">
            <a:spAutoFit/>
          </a:bodyPr>
          <a:lstStyle/>
          <a:p>
            <a:pPr defTabSz="914400"/>
            <a:r>
              <a:rPr lang="en-US" sz="1000"/>
              <a:t>Vegetation</a:t>
            </a:r>
          </a:p>
        </p:txBody>
      </p:sp>
      <p:sp>
        <p:nvSpPr>
          <p:cNvPr id="13" name="Rectangle 13"/>
          <p:cNvSpPr>
            <a:spLocks noChangeArrowheads="1"/>
          </p:cNvSpPr>
          <p:nvPr/>
        </p:nvSpPr>
        <p:spPr bwMode="auto">
          <a:xfrm>
            <a:off x="2068513" y="5640388"/>
            <a:ext cx="1112837" cy="246062"/>
          </a:xfrm>
          <a:prstGeom prst="rect">
            <a:avLst/>
          </a:prstGeom>
          <a:noFill/>
          <a:ln w="9525">
            <a:noFill/>
            <a:miter lim="800000"/>
            <a:headEnd/>
            <a:tailEnd/>
          </a:ln>
        </p:spPr>
        <p:txBody>
          <a:bodyPr wrap="none">
            <a:spAutoFit/>
          </a:bodyPr>
          <a:lstStyle/>
          <a:p>
            <a:pPr defTabSz="914400"/>
            <a:r>
              <a:rPr lang="en-US" sz="1000"/>
              <a:t>Plinth Protection</a:t>
            </a:r>
          </a:p>
        </p:txBody>
      </p:sp>
      <p:sp>
        <p:nvSpPr>
          <p:cNvPr id="14" name="Rectangle 14"/>
          <p:cNvSpPr>
            <a:spLocks noChangeArrowheads="1"/>
          </p:cNvSpPr>
          <p:nvPr/>
        </p:nvSpPr>
        <p:spPr bwMode="auto">
          <a:xfrm>
            <a:off x="3757613" y="5557838"/>
            <a:ext cx="788987" cy="400050"/>
          </a:xfrm>
          <a:prstGeom prst="rect">
            <a:avLst/>
          </a:prstGeom>
          <a:noFill/>
          <a:ln w="9525">
            <a:noFill/>
            <a:miter lim="800000"/>
            <a:headEnd/>
            <a:tailEnd/>
          </a:ln>
        </p:spPr>
        <p:txBody>
          <a:bodyPr wrap="none">
            <a:spAutoFit/>
          </a:bodyPr>
          <a:lstStyle/>
          <a:p>
            <a:pPr defTabSz="914400"/>
            <a:r>
              <a:rPr lang="en-US" sz="1000"/>
              <a:t>Circulation</a:t>
            </a:r>
          </a:p>
          <a:p>
            <a:pPr defTabSz="914400"/>
            <a:r>
              <a:rPr lang="en-US" sz="1000"/>
              <a:t>&amp; Parking</a:t>
            </a:r>
          </a:p>
        </p:txBody>
      </p:sp>
      <p:pic>
        <p:nvPicPr>
          <p:cNvPr id="15" name="Picture 15" descr="C:\Users\pruthvi.mistry\Downloads\IIT-H-RCC - Site Plan DBR-Model-page-001.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678363" y="5595938"/>
            <a:ext cx="384175" cy="377825"/>
          </a:xfrm>
          <a:prstGeom prst="rect">
            <a:avLst/>
          </a:prstGeom>
          <a:noFill/>
          <a:ln w="9525">
            <a:noFill/>
            <a:miter lim="800000"/>
            <a:headEnd/>
            <a:tailEnd/>
          </a:ln>
        </p:spPr>
      </p:pic>
      <p:sp>
        <p:nvSpPr>
          <p:cNvPr id="16" name="Rectangle 13"/>
          <p:cNvSpPr>
            <a:spLocks noChangeArrowheads="1"/>
          </p:cNvSpPr>
          <p:nvPr/>
        </p:nvSpPr>
        <p:spPr bwMode="auto">
          <a:xfrm>
            <a:off x="5064125" y="5634038"/>
            <a:ext cx="958850" cy="246062"/>
          </a:xfrm>
          <a:prstGeom prst="rect">
            <a:avLst/>
          </a:prstGeom>
          <a:noFill/>
          <a:ln w="9525">
            <a:noFill/>
            <a:miter lim="800000"/>
            <a:headEnd/>
            <a:tailEnd/>
          </a:ln>
        </p:spPr>
        <p:txBody>
          <a:bodyPr wrap="none">
            <a:spAutoFit/>
          </a:bodyPr>
          <a:lstStyle/>
          <a:p>
            <a:pPr defTabSz="914400"/>
            <a:r>
              <a:rPr lang="en-US" sz="1000"/>
              <a:t>Grass Pavers</a:t>
            </a:r>
          </a:p>
        </p:txBody>
      </p:sp>
      <p:sp>
        <p:nvSpPr>
          <p:cNvPr id="17" name="TextBox 6"/>
          <p:cNvSpPr txBox="1">
            <a:spLocks noChangeArrowheads="1"/>
          </p:cNvSpPr>
          <p:nvPr/>
        </p:nvSpPr>
        <p:spPr bwMode="auto">
          <a:xfrm>
            <a:off x="6500713" y="1164514"/>
            <a:ext cx="3653325" cy="1661971"/>
          </a:xfrm>
          <a:prstGeom prst="rect">
            <a:avLst/>
          </a:prstGeom>
          <a:noFill/>
          <a:ln w="9525">
            <a:noFill/>
            <a:miter lim="800000"/>
            <a:headEnd/>
            <a:tailEnd/>
          </a:ln>
        </p:spPr>
        <p:txBody>
          <a:bodyPr wrap="square" lIns="91417" tIns="45709" rIns="91417" bIns="45709">
            <a:spAutoFit/>
          </a:bodyPr>
          <a:lstStyle/>
          <a:p>
            <a:pPr defTabSz="912813">
              <a:lnSpc>
                <a:spcPct val="150000"/>
              </a:lnSpc>
            </a:pPr>
            <a:r>
              <a:rPr lang="en-US" sz="1400" dirty="0"/>
              <a:t>Site Area 	                          10,350.00 sq.mt</a:t>
            </a:r>
          </a:p>
          <a:p>
            <a:pPr defTabSz="912813">
              <a:lnSpc>
                <a:spcPct val="150000"/>
              </a:lnSpc>
            </a:pPr>
            <a:r>
              <a:rPr lang="en-US" sz="1400" dirty="0"/>
              <a:t>Ground Cover                          2,960.00 sq.mt</a:t>
            </a:r>
          </a:p>
          <a:p>
            <a:pPr defTabSz="912813">
              <a:lnSpc>
                <a:spcPct val="150000"/>
              </a:lnSpc>
            </a:pPr>
            <a:r>
              <a:rPr lang="en-US" sz="1400" dirty="0"/>
              <a:t>Site Development	     7,392.00 sq.mt</a:t>
            </a:r>
          </a:p>
          <a:p>
            <a:pPr defTabSz="912813">
              <a:lnSpc>
                <a:spcPct val="150000"/>
              </a:lnSpc>
            </a:pPr>
            <a:r>
              <a:rPr lang="en-US" sz="1400" dirty="0"/>
              <a:t>Total Built -Up  Area                  12,325 sq.mt</a:t>
            </a:r>
          </a:p>
          <a:p>
            <a:pPr defTabSz="912813">
              <a:lnSpc>
                <a:spcPct val="150000"/>
              </a:lnSpc>
            </a:pPr>
            <a:endParaRPr lang="en-US" sz="1200" dirty="0">
              <a:latin typeface="Calibri" pitchFamily="34" charset="0"/>
            </a:endParaRPr>
          </a:p>
        </p:txBody>
      </p:sp>
      <p:sp>
        <p:nvSpPr>
          <p:cNvPr id="18" name="TextBox 17"/>
          <p:cNvSpPr txBox="1"/>
          <p:nvPr/>
        </p:nvSpPr>
        <p:spPr>
          <a:xfrm>
            <a:off x="6022975" y="2879279"/>
            <a:ext cx="6555922" cy="3000821"/>
          </a:xfrm>
          <a:prstGeom prst="rect">
            <a:avLst/>
          </a:prstGeom>
          <a:noFill/>
        </p:spPr>
        <p:txBody>
          <a:bodyPr wrap="square">
            <a:spAutoFit/>
          </a:bodyPr>
          <a:lstStyle/>
          <a:p>
            <a:pPr>
              <a:lnSpc>
                <a:spcPct val="150000"/>
              </a:lnSpc>
              <a:defRPr/>
            </a:pPr>
            <a:r>
              <a:rPr lang="en-US" sz="1400" b="1" dirty="0">
                <a:cs typeface="Arial" pitchFamily="34" charset="0"/>
              </a:rPr>
              <a:t>ARCHITECTURAL FEATURES AND CHALLENGES</a:t>
            </a:r>
            <a:r>
              <a:rPr lang="en-US" sz="1000" b="1" dirty="0">
                <a:cs typeface="Arial" pitchFamily="34" charset="0"/>
              </a:rPr>
              <a:t>:</a:t>
            </a:r>
            <a:endParaRPr lang="en-US" sz="1000" dirty="0">
              <a:cs typeface="Arial" pitchFamily="34" charset="0"/>
            </a:endParaRPr>
          </a:p>
          <a:p>
            <a:pPr marL="228600" indent="-228600">
              <a:lnSpc>
                <a:spcPct val="150000"/>
              </a:lnSpc>
              <a:buFontTx/>
              <a:buAutoNum type="arabicPeriod"/>
              <a:defRPr/>
            </a:pPr>
            <a:r>
              <a:rPr lang="en-US" sz="1600" dirty="0">
                <a:ea typeface="Calibri"/>
                <a:cs typeface="Arial" pitchFamily="34" charset="0"/>
              </a:rPr>
              <a:t>Ground+4 Laboratory structure with a Parabolic/Egg shaped footprint.</a:t>
            </a:r>
          </a:p>
          <a:p>
            <a:pPr marL="228600" indent="-228600">
              <a:lnSpc>
                <a:spcPct val="150000"/>
              </a:lnSpc>
              <a:buFontTx/>
              <a:buAutoNum type="arabicPeriod"/>
              <a:defRPr/>
            </a:pPr>
            <a:r>
              <a:rPr lang="en-US" sz="1600" dirty="0">
                <a:ea typeface="Calibri"/>
                <a:cs typeface="Arial" pitchFamily="34" charset="0"/>
              </a:rPr>
              <a:t>All upper floors with peripheral balconies with provision of Decks for Material movement.</a:t>
            </a:r>
          </a:p>
          <a:p>
            <a:pPr marL="228600" indent="-228600">
              <a:lnSpc>
                <a:spcPct val="150000"/>
              </a:lnSpc>
              <a:buFontTx/>
              <a:buAutoNum type="arabicPeriod"/>
              <a:defRPr/>
            </a:pPr>
            <a:r>
              <a:rPr lang="en-US" sz="1600" dirty="0">
                <a:ea typeface="Calibri"/>
                <a:cs typeface="Arial" pitchFamily="34" charset="0"/>
              </a:rPr>
              <a:t>Precast concrete elements at upper floors Lift lobby in curved profile footprint.</a:t>
            </a:r>
          </a:p>
          <a:p>
            <a:pPr marL="228600" indent="-228600">
              <a:lnSpc>
                <a:spcPct val="150000"/>
              </a:lnSpc>
              <a:buFontTx/>
              <a:buAutoNum type="arabicPeriod"/>
              <a:defRPr/>
            </a:pPr>
            <a:r>
              <a:rPr lang="en-US" sz="1600" dirty="0">
                <a:ea typeface="Calibri"/>
                <a:cs typeface="Arial" pitchFamily="34" charset="0"/>
              </a:rPr>
              <a:t>Central Full height Material loading-unloading dock.</a:t>
            </a:r>
          </a:p>
          <a:p>
            <a:pPr marL="228600" indent="-228600">
              <a:lnSpc>
                <a:spcPct val="150000"/>
              </a:lnSpc>
              <a:buFontTx/>
              <a:buAutoNum type="arabicPeriod"/>
              <a:defRPr/>
            </a:pPr>
            <a:endParaRPr lang="en-US" sz="1600" dirty="0">
              <a:ea typeface="Calibri"/>
              <a:cs typeface="Arial" pitchFamily="34" charset="0"/>
            </a:endParaRPr>
          </a:p>
        </p:txBody>
      </p:sp>
    </p:spTree>
    <p:extLst>
      <p:ext uri="{BB962C8B-B14F-4D97-AF65-F5344CB8AC3E}">
        <p14:creationId xmlns:p14="http://schemas.microsoft.com/office/powerpoint/2010/main" val="1788823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Convention Centre </a:t>
            </a:r>
            <a:endParaRPr lang="en-IN" sz="3200" b="1" dirty="0">
              <a:solidFill>
                <a:schemeClr val="accent1">
                  <a:lumMod val="75000"/>
                </a:schemeClr>
              </a:solidFill>
            </a:endParaRPr>
          </a:p>
        </p:txBody>
      </p:sp>
      <p:pic>
        <p:nvPicPr>
          <p:cNvPr id="6" name="Picture 1" descr="T:\16084 - IIT-H - Knowledge Centre\Drawings\A1 Building Owner\161206 - From Japan\CGs\KNC_Exterior1a.jpg"/>
          <p:cNvPicPr>
            <a:picLocks noChangeAspect="1" noChangeArrowheads="1"/>
          </p:cNvPicPr>
          <p:nvPr/>
        </p:nvPicPr>
        <p:blipFill>
          <a:blip r:embed="rId4" cstate="email">
            <a:extLst>
              <a:ext uri="{28A0092B-C50C-407E-A947-70E740481C1C}">
                <a14:useLocalDpi xmlns:a14="http://schemas.microsoft.com/office/drawing/2010/main"/>
              </a:ext>
            </a:extLst>
          </a:blip>
          <a:srcRect l="2043" t="26380" r="21605" b="13240"/>
          <a:stretch>
            <a:fillRect/>
          </a:stretch>
        </p:blipFill>
        <p:spPr bwMode="auto">
          <a:xfrm>
            <a:off x="76200" y="1307593"/>
            <a:ext cx="9144000" cy="4419025"/>
          </a:xfrm>
          <a:prstGeom prst="rect">
            <a:avLst/>
          </a:prstGeom>
          <a:noFill/>
          <a:ln w="9525">
            <a:noFill/>
            <a:miter lim="800000"/>
            <a:headEnd/>
            <a:tailEnd/>
          </a:ln>
        </p:spPr>
      </p:pic>
      <p:sp>
        <p:nvSpPr>
          <p:cNvPr id="8" name="Rectangle 1"/>
          <p:cNvSpPr>
            <a:spLocks noChangeArrowheads="1"/>
          </p:cNvSpPr>
          <p:nvPr/>
        </p:nvSpPr>
        <p:spPr bwMode="auto">
          <a:xfrm>
            <a:off x="9437147" y="1933575"/>
            <a:ext cx="3284930" cy="2462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400" b="1" dirty="0">
                <a:solidFill>
                  <a:schemeClr val="accent6">
                    <a:lumMod val="50000"/>
                  </a:schemeClr>
                </a:solidFill>
                <a:cs typeface="Arial" charset="0"/>
              </a:rPr>
              <a:t>CONVENTION CENTRE</a:t>
            </a:r>
          </a:p>
          <a:p>
            <a:endParaRPr lang="en-US" sz="1400" b="1" dirty="0">
              <a:solidFill>
                <a:schemeClr val="accent6">
                  <a:lumMod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AUDITORIUM </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SEMINAR ROOM</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SMALL HALL</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CAFETERIA</a:t>
            </a:r>
          </a:p>
          <a:p>
            <a:pPr>
              <a:buFont typeface="Arial" pitchFamily="34" charset="0"/>
              <a:buChar char="•"/>
            </a:pPr>
            <a:endParaRPr lang="en-US" sz="1400" b="1" dirty="0">
              <a:solidFill>
                <a:schemeClr val="tx1">
                  <a:lumMod val="50000"/>
                  <a:lumOff val="50000"/>
                </a:schemeClr>
              </a:solidFill>
              <a:cs typeface="Arial" charset="0"/>
            </a:endParaRPr>
          </a:p>
          <a:p>
            <a:pPr>
              <a:buFont typeface="Arial" pitchFamily="34" charset="0"/>
              <a:buChar char="•"/>
            </a:pPr>
            <a:r>
              <a:rPr lang="en-US" sz="1400" b="1" dirty="0">
                <a:solidFill>
                  <a:schemeClr val="tx1">
                    <a:lumMod val="50000"/>
                    <a:lumOff val="50000"/>
                  </a:schemeClr>
                </a:solidFill>
                <a:cs typeface="Arial" charset="0"/>
              </a:rPr>
              <a:t> JAPANESE COURTYARD</a:t>
            </a:r>
          </a:p>
        </p:txBody>
      </p:sp>
    </p:spTree>
    <p:extLst>
      <p:ext uri="{BB962C8B-B14F-4D97-AF65-F5344CB8AC3E}">
        <p14:creationId xmlns:p14="http://schemas.microsoft.com/office/powerpoint/2010/main" val="3906673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248400"/>
            <a:ext cx="12192000" cy="609600"/>
          </a:xfrm>
          <a:prstGeom prst="rect">
            <a:avLst/>
          </a:prstGeom>
        </p:spPr>
      </p:pic>
      <p:pic>
        <p:nvPicPr>
          <p:cNvPr id="3" name="Picture 2"/>
          <p:cNvPicPr>
            <a:picLocks noChangeAspect="1"/>
          </p:cNvPicPr>
          <p:nvPr/>
        </p:nvPicPr>
        <p:blipFill>
          <a:blip r:embed="rId4"/>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Convention Centre</a:t>
            </a:r>
            <a:endParaRPr lang="en-IN" sz="3200" b="1" dirty="0">
              <a:solidFill>
                <a:schemeClr val="accent1">
                  <a:lumMod val="75000"/>
                </a:schemeClr>
              </a:solidFill>
            </a:endParaRPr>
          </a:p>
        </p:txBody>
      </p:sp>
      <p:pic>
        <p:nvPicPr>
          <p:cNvPr id="6"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19174" y="5954713"/>
            <a:ext cx="379413" cy="377825"/>
          </a:xfrm>
          <a:prstGeom prst="rect">
            <a:avLst/>
          </a:prstGeom>
          <a:noFill/>
          <a:ln w="9525">
            <a:noFill/>
            <a:miter lim="800000"/>
            <a:headEnd/>
            <a:tailEnd/>
          </a:ln>
        </p:spPr>
      </p:pic>
      <p:pic>
        <p:nvPicPr>
          <p:cNvPr id="8" name="Picture 10"/>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36557" y="5953125"/>
            <a:ext cx="379412" cy="376238"/>
          </a:xfrm>
          <a:prstGeom prst="rect">
            <a:avLst/>
          </a:prstGeom>
          <a:noFill/>
          <a:ln w="9525">
            <a:noFill/>
            <a:miter lim="800000"/>
            <a:headEnd/>
            <a:tailEnd/>
          </a:ln>
        </p:spPr>
      </p:pic>
      <p:pic>
        <p:nvPicPr>
          <p:cNvPr id="9" name="Picture 1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565374" y="5953125"/>
            <a:ext cx="336550" cy="334963"/>
          </a:xfrm>
          <a:prstGeom prst="rect">
            <a:avLst/>
          </a:prstGeom>
          <a:noFill/>
          <a:ln w="9525">
            <a:noFill/>
            <a:miter lim="800000"/>
            <a:headEnd/>
            <a:tailEnd/>
          </a:ln>
        </p:spPr>
      </p:pic>
      <p:sp>
        <p:nvSpPr>
          <p:cNvPr id="10" name="Rectangle 12"/>
          <p:cNvSpPr>
            <a:spLocks noChangeArrowheads="1"/>
          </p:cNvSpPr>
          <p:nvPr/>
        </p:nvSpPr>
        <p:spPr bwMode="auto">
          <a:xfrm>
            <a:off x="4565249" y="5992813"/>
            <a:ext cx="785813" cy="244475"/>
          </a:xfrm>
          <a:prstGeom prst="rect">
            <a:avLst/>
          </a:prstGeom>
          <a:noFill/>
          <a:ln w="9525">
            <a:noFill/>
            <a:miter lim="800000"/>
            <a:headEnd/>
            <a:tailEnd/>
          </a:ln>
        </p:spPr>
        <p:txBody>
          <a:bodyPr wrap="none">
            <a:spAutoFit/>
          </a:bodyPr>
          <a:lstStyle/>
          <a:p>
            <a:pPr defTabSz="914400"/>
            <a:r>
              <a:rPr lang="en-US" sz="1000">
                <a:latin typeface="Arial" pitchFamily="34" charset="0"/>
                <a:cs typeface="Arial" pitchFamily="34" charset="0"/>
              </a:rPr>
              <a:t>Vegetation</a:t>
            </a:r>
          </a:p>
        </p:txBody>
      </p:sp>
      <p:sp>
        <p:nvSpPr>
          <p:cNvPr id="11" name="Rectangle 13"/>
          <p:cNvSpPr>
            <a:spLocks noChangeArrowheads="1"/>
          </p:cNvSpPr>
          <p:nvPr/>
        </p:nvSpPr>
        <p:spPr bwMode="auto">
          <a:xfrm>
            <a:off x="5854299" y="5992813"/>
            <a:ext cx="612775" cy="244475"/>
          </a:xfrm>
          <a:prstGeom prst="rect">
            <a:avLst/>
          </a:prstGeom>
          <a:noFill/>
          <a:ln w="9525">
            <a:noFill/>
            <a:miter lim="800000"/>
            <a:headEnd/>
            <a:tailEnd/>
          </a:ln>
        </p:spPr>
        <p:txBody>
          <a:bodyPr wrap="none">
            <a:spAutoFit/>
          </a:bodyPr>
          <a:lstStyle/>
          <a:p>
            <a:pPr defTabSz="914400"/>
            <a:r>
              <a:rPr lang="en-US" sz="1000">
                <a:latin typeface="Arial" pitchFamily="34" charset="0"/>
                <a:cs typeface="Arial" pitchFamily="34" charset="0"/>
              </a:rPr>
              <a:t>Parking</a:t>
            </a:r>
          </a:p>
        </p:txBody>
      </p:sp>
      <p:sp>
        <p:nvSpPr>
          <p:cNvPr id="12" name="Rectangle 14"/>
          <p:cNvSpPr>
            <a:spLocks noChangeArrowheads="1"/>
          </p:cNvSpPr>
          <p:nvPr/>
        </p:nvSpPr>
        <p:spPr bwMode="auto">
          <a:xfrm>
            <a:off x="7077870" y="5992813"/>
            <a:ext cx="782637" cy="244475"/>
          </a:xfrm>
          <a:prstGeom prst="rect">
            <a:avLst/>
          </a:prstGeom>
          <a:noFill/>
          <a:ln w="9525">
            <a:noFill/>
            <a:miter lim="800000"/>
            <a:headEnd/>
            <a:tailEnd/>
          </a:ln>
        </p:spPr>
        <p:txBody>
          <a:bodyPr wrap="none">
            <a:spAutoFit/>
          </a:bodyPr>
          <a:lstStyle/>
          <a:p>
            <a:pPr defTabSz="914400"/>
            <a:r>
              <a:rPr lang="en-US" sz="1000" dirty="0">
                <a:latin typeface="Arial" pitchFamily="34" charset="0"/>
                <a:cs typeface="Arial" pitchFamily="34" charset="0"/>
              </a:rPr>
              <a:t>Circulation</a:t>
            </a:r>
          </a:p>
        </p:txBody>
      </p:sp>
      <p:graphicFrame>
        <p:nvGraphicFramePr>
          <p:cNvPr id="13" name="Object 4"/>
          <p:cNvGraphicFramePr>
            <a:graphicFrameLocks noChangeAspect="1"/>
          </p:cNvGraphicFramePr>
          <p:nvPr/>
        </p:nvGraphicFramePr>
        <p:xfrm>
          <a:off x="422275" y="736600"/>
          <a:ext cx="4081062" cy="5764213"/>
        </p:xfrm>
        <a:graphic>
          <a:graphicData uri="http://schemas.openxmlformats.org/presentationml/2006/ole">
            <mc:AlternateContent xmlns:mc="http://schemas.openxmlformats.org/markup-compatibility/2006">
              <mc:Choice xmlns:v="urn:schemas-microsoft-com:vml" Requires="v">
                <p:oleObj spid="_x0000_s4109" name="AutoCAD Drawing" r:id="rId8" imgW="3371540" imgH="4762156" progId="">
                  <p:embed/>
                </p:oleObj>
              </mc:Choice>
              <mc:Fallback>
                <p:oleObj name="AutoCAD Drawing" r:id="rId8" imgW="3371540" imgH="4762156" progId="">
                  <p:embed/>
                  <p:pic>
                    <p:nvPicPr>
                      <p:cNvPr id="29"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275" y="736600"/>
                        <a:ext cx="4081062" cy="576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sp>
        <p:nvSpPr>
          <p:cNvPr id="14" name="TextBox 6"/>
          <p:cNvSpPr txBox="1">
            <a:spLocks noChangeArrowheads="1"/>
          </p:cNvSpPr>
          <p:nvPr/>
        </p:nvSpPr>
        <p:spPr bwMode="auto">
          <a:xfrm>
            <a:off x="6240062" y="1451252"/>
            <a:ext cx="3653325" cy="1661971"/>
          </a:xfrm>
          <a:prstGeom prst="rect">
            <a:avLst/>
          </a:prstGeom>
          <a:noFill/>
          <a:ln w="9525">
            <a:noFill/>
            <a:miter lim="800000"/>
            <a:headEnd/>
            <a:tailEnd/>
          </a:ln>
        </p:spPr>
        <p:txBody>
          <a:bodyPr wrap="square" lIns="91417" tIns="45709" rIns="91417" bIns="45709">
            <a:spAutoFit/>
          </a:bodyPr>
          <a:lstStyle/>
          <a:p>
            <a:pPr defTabSz="912813">
              <a:lnSpc>
                <a:spcPct val="150000"/>
              </a:lnSpc>
            </a:pPr>
            <a:r>
              <a:rPr lang="en-US" sz="1400" dirty="0"/>
              <a:t>Site Area 	                            20,831.56 sq.mt</a:t>
            </a:r>
          </a:p>
          <a:p>
            <a:pPr defTabSz="912813">
              <a:lnSpc>
                <a:spcPct val="150000"/>
              </a:lnSpc>
            </a:pPr>
            <a:r>
              <a:rPr lang="en-US" sz="1400" dirty="0"/>
              <a:t>Ground Cover                            6,865.81 sq.mt</a:t>
            </a:r>
          </a:p>
          <a:p>
            <a:pPr defTabSz="912813">
              <a:lnSpc>
                <a:spcPct val="150000"/>
              </a:lnSpc>
            </a:pPr>
            <a:r>
              <a:rPr lang="en-US" sz="1400" dirty="0"/>
              <a:t>External  Development	     13,965.75 sq.mt</a:t>
            </a:r>
          </a:p>
          <a:p>
            <a:pPr defTabSz="912813">
              <a:lnSpc>
                <a:spcPct val="150000"/>
              </a:lnSpc>
            </a:pPr>
            <a:r>
              <a:rPr lang="en-US" sz="1400" dirty="0"/>
              <a:t>Total Built -Up  Area               17,124.92 sq.mt</a:t>
            </a:r>
          </a:p>
          <a:p>
            <a:pPr defTabSz="912813">
              <a:lnSpc>
                <a:spcPct val="150000"/>
              </a:lnSpc>
            </a:pPr>
            <a:endParaRPr lang="en-US" sz="1200" dirty="0">
              <a:latin typeface="Calibri" pitchFamily="34" charset="0"/>
            </a:endParaRPr>
          </a:p>
        </p:txBody>
      </p:sp>
    </p:spTree>
    <p:extLst>
      <p:ext uri="{BB962C8B-B14F-4D97-AF65-F5344CB8AC3E}">
        <p14:creationId xmlns:p14="http://schemas.microsoft.com/office/powerpoint/2010/main" val="3006997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Convention Centre</a:t>
            </a:r>
            <a:endParaRPr lang="en-IN" sz="3200" b="1" dirty="0">
              <a:solidFill>
                <a:schemeClr val="accent1">
                  <a:lumMod val="75000"/>
                </a:schemeClr>
              </a:solidFill>
            </a:endParaRPr>
          </a:p>
        </p:txBody>
      </p:sp>
      <p:sp>
        <p:nvSpPr>
          <p:cNvPr id="15" name="TextBox 14"/>
          <p:cNvSpPr txBox="1"/>
          <p:nvPr/>
        </p:nvSpPr>
        <p:spPr>
          <a:xfrm>
            <a:off x="433388" y="935662"/>
            <a:ext cx="8272462" cy="4826963"/>
          </a:xfrm>
          <a:prstGeom prst="rect">
            <a:avLst/>
          </a:prstGeom>
          <a:noFill/>
        </p:spPr>
        <p:txBody>
          <a:bodyPr wrap="square">
            <a:spAutoFit/>
          </a:bodyPr>
          <a:lstStyle/>
          <a:p>
            <a:pPr>
              <a:lnSpc>
                <a:spcPct val="150000"/>
              </a:lnSpc>
              <a:defRPr/>
            </a:pPr>
            <a:r>
              <a:rPr lang="en-US" sz="1400" b="1" dirty="0">
                <a:cs typeface="Arial" pitchFamily="34" charset="0"/>
              </a:rPr>
              <a:t>ARCHITECTURAL FEATURES</a:t>
            </a:r>
            <a:r>
              <a:rPr lang="en-US" sz="1000" b="1" dirty="0">
                <a:cs typeface="Arial" pitchFamily="34" charset="0"/>
              </a:rPr>
              <a:t>:</a:t>
            </a:r>
            <a:endParaRPr lang="en-US" sz="1000" dirty="0">
              <a:cs typeface="Arial" pitchFamily="34" charset="0"/>
            </a:endParaRPr>
          </a:p>
          <a:p>
            <a:pPr marL="228600" indent="-228600">
              <a:lnSpc>
                <a:spcPct val="150000"/>
              </a:lnSpc>
              <a:buFontTx/>
              <a:buAutoNum type="arabicPeriod"/>
              <a:defRPr/>
            </a:pPr>
            <a:r>
              <a:rPr lang="en-US" sz="1600" dirty="0">
                <a:ea typeface="Calibri"/>
                <a:cs typeface="Arial" pitchFamily="34" charset="0"/>
              </a:rPr>
              <a:t>A primarily fair faced exposed concrete building</a:t>
            </a:r>
          </a:p>
          <a:p>
            <a:pPr marL="228600" indent="-228600">
              <a:lnSpc>
                <a:spcPct val="150000"/>
              </a:lnSpc>
              <a:buFontTx/>
              <a:buAutoNum type="arabicPeriod"/>
              <a:defRPr/>
            </a:pPr>
            <a:r>
              <a:rPr lang="en-US" sz="1600" dirty="0">
                <a:ea typeface="Calibri"/>
                <a:cs typeface="Arial" pitchFamily="34" charset="0"/>
              </a:rPr>
              <a:t>Roof canopies with a cantilever of between 2.0 mts and 10.0 mts.  Approximately 39 separate profiles for various canopies.</a:t>
            </a:r>
          </a:p>
          <a:p>
            <a:pPr marL="228600" indent="-228600">
              <a:lnSpc>
                <a:spcPct val="150000"/>
              </a:lnSpc>
              <a:buFontTx/>
              <a:buAutoNum type="arabicPeriod"/>
              <a:defRPr/>
            </a:pPr>
            <a:r>
              <a:rPr lang="en-US" sz="1600" dirty="0">
                <a:ea typeface="Calibri"/>
                <a:cs typeface="Arial" pitchFamily="34" charset="0"/>
              </a:rPr>
              <a:t>Maximum span of 24.0 mts. in the main auditorium</a:t>
            </a:r>
          </a:p>
          <a:p>
            <a:pPr marL="228600" indent="-228600">
              <a:lnSpc>
                <a:spcPct val="150000"/>
              </a:lnSpc>
              <a:buFontTx/>
              <a:buAutoNum type="arabicPeriod"/>
              <a:defRPr/>
            </a:pPr>
            <a:r>
              <a:rPr lang="en-US" sz="1600" dirty="0">
                <a:ea typeface="Calibri"/>
                <a:cs typeface="Arial" pitchFamily="34" charset="0"/>
              </a:rPr>
              <a:t>External exposed concrete stairs and bridges for vertical transportation.</a:t>
            </a:r>
          </a:p>
          <a:p>
            <a:pPr marL="228600" indent="-228600">
              <a:lnSpc>
                <a:spcPct val="150000"/>
              </a:lnSpc>
              <a:buFontTx/>
              <a:buAutoNum type="arabicPeriod"/>
              <a:defRPr/>
            </a:pPr>
            <a:r>
              <a:rPr lang="en-US" sz="1600" dirty="0">
                <a:ea typeface="Calibri"/>
                <a:cs typeface="Arial" pitchFamily="34" charset="0"/>
              </a:rPr>
              <a:t>Tensile fabric structure as sun screen.</a:t>
            </a:r>
          </a:p>
          <a:p>
            <a:pPr marL="228600" indent="-228600">
              <a:lnSpc>
                <a:spcPct val="150000"/>
              </a:lnSpc>
              <a:buFontTx/>
              <a:buAutoNum type="arabicPeriod"/>
              <a:defRPr/>
            </a:pPr>
            <a:r>
              <a:rPr lang="en-US" sz="1600" dirty="0">
                <a:ea typeface="Calibri"/>
                <a:cs typeface="Arial" pitchFamily="34" charset="0"/>
              </a:rPr>
              <a:t>Courtyard with Japanese Garden.</a:t>
            </a:r>
          </a:p>
          <a:p>
            <a:pPr marL="228600" indent="-228600">
              <a:lnSpc>
                <a:spcPct val="150000"/>
              </a:lnSpc>
              <a:buFontTx/>
              <a:buAutoNum type="arabicPeriod"/>
              <a:defRPr/>
            </a:pPr>
            <a:r>
              <a:rPr lang="en-US" sz="1600" dirty="0">
                <a:ea typeface="Calibri"/>
                <a:cs typeface="Arial" pitchFamily="34" charset="0"/>
              </a:rPr>
              <a:t>Combination of  Exposed concrete &amp; plaster surfaces with stone cladding at openings.</a:t>
            </a:r>
          </a:p>
          <a:p>
            <a:pPr marL="228600" indent="-228600">
              <a:lnSpc>
                <a:spcPct val="150000"/>
              </a:lnSpc>
              <a:buFontTx/>
              <a:buAutoNum type="arabicPeriod"/>
              <a:defRPr/>
            </a:pPr>
            <a:r>
              <a:rPr lang="en-US" sz="1600" dirty="0">
                <a:ea typeface="Calibri"/>
                <a:cs typeface="Arial" pitchFamily="34" charset="0"/>
              </a:rPr>
              <a:t>Multi level auditoriums(Capacity – 500 seats &amp; 200 seats each) with inclined false ceilings  &amp; skylights.</a:t>
            </a:r>
          </a:p>
          <a:p>
            <a:pPr marL="228600" indent="-228600">
              <a:lnSpc>
                <a:spcPct val="150000"/>
              </a:lnSpc>
              <a:buFontTx/>
              <a:buAutoNum type="arabicPeriod"/>
              <a:defRPr/>
            </a:pPr>
            <a:r>
              <a:rPr lang="en-US" sz="1600" dirty="0">
                <a:ea typeface="Calibri"/>
                <a:cs typeface="Arial" pitchFamily="34" charset="0"/>
              </a:rPr>
              <a:t>Open to sky courtyard with combination of  openable folded glass façade &amp; concrete precast panels.</a:t>
            </a:r>
          </a:p>
        </p:txBody>
      </p:sp>
    </p:spTree>
    <p:extLst>
      <p:ext uri="{BB962C8B-B14F-4D97-AF65-F5344CB8AC3E}">
        <p14:creationId xmlns:p14="http://schemas.microsoft.com/office/powerpoint/2010/main" val="125001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6" name="Rectangle 5"/>
          <p:cNvSpPr/>
          <p:nvPr/>
        </p:nvSpPr>
        <p:spPr>
          <a:xfrm>
            <a:off x="5123329" y="3244334"/>
            <a:ext cx="1945341" cy="369332"/>
          </a:xfrm>
          <a:prstGeom prst="rect">
            <a:avLst/>
          </a:prstGeom>
        </p:spPr>
        <p:txBody>
          <a:bodyPr wrap="none">
            <a:spAutoFit/>
          </a:bodyPr>
          <a:lstStyle/>
          <a:p>
            <a:pPr marL="0" lvl="1"/>
            <a:r>
              <a:rPr lang="en-US" b="1" dirty="0">
                <a:solidFill>
                  <a:schemeClr val="lt1"/>
                </a:solidFill>
              </a:rPr>
              <a:t>Name of the Work</a:t>
            </a:r>
            <a:endParaRPr lang="en-IN" b="1" dirty="0">
              <a:solidFill>
                <a:schemeClr val="lt1"/>
              </a:solidFill>
            </a:endParaRPr>
          </a:p>
        </p:txBody>
      </p:sp>
      <p:sp>
        <p:nvSpPr>
          <p:cNvPr id="7" name="TextBox 6"/>
          <p:cNvSpPr txBox="1"/>
          <p:nvPr/>
        </p:nvSpPr>
        <p:spPr>
          <a:xfrm>
            <a:off x="1587140" y="0"/>
            <a:ext cx="8715800" cy="584775"/>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Convention Centre</a:t>
            </a:r>
            <a:endParaRPr lang="en-IN" sz="3200" b="1" dirty="0">
              <a:solidFill>
                <a:schemeClr val="accent1">
                  <a:lumMod val="75000"/>
                </a:schemeClr>
              </a:solidFill>
            </a:endParaRPr>
          </a:p>
        </p:txBody>
      </p:sp>
      <p:pic>
        <p:nvPicPr>
          <p:cNvPr id="4" name="Picture 3"/>
          <p:cNvPicPr>
            <a:picLocks noChangeAspect="1"/>
          </p:cNvPicPr>
          <p:nvPr/>
        </p:nvPicPr>
        <p:blipFill rotWithShape="1">
          <a:blip r:embed="rId4"/>
          <a:srcRect l="1306"/>
          <a:stretch/>
        </p:blipFill>
        <p:spPr>
          <a:xfrm>
            <a:off x="2024742" y="1240085"/>
            <a:ext cx="8278197" cy="4581751"/>
          </a:xfrm>
          <a:prstGeom prst="rect">
            <a:avLst/>
          </a:prstGeom>
        </p:spPr>
      </p:pic>
    </p:spTree>
    <p:extLst>
      <p:ext uri="{BB962C8B-B14F-4D97-AF65-F5344CB8AC3E}">
        <p14:creationId xmlns:p14="http://schemas.microsoft.com/office/powerpoint/2010/main" val="7290170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6" name="Rectangle 5"/>
          <p:cNvSpPr/>
          <p:nvPr/>
        </p:nvSpPr>
        <p:spPr>
          <a:xfrm>
            <a:off x="5123329" y="3244334"/>
            <a:ext cx="1945341" cy="369332"/>
          </a:xfrm>
          <a:prstGeom prst="rect">
            <a:avLst/>
          </a:prstGeom>
        </p:spPr>
        <p:txBody>
          <a:bodyPr wrap="none">
            <a:spAutoFit/>
          </a:bodyPr>
          <a:lstStyle/>
          <a:p>
            <a:pPr marL="0" lvl="1"/>
            <a:r>
              <a:rPr lang="en-US" b="1" dirty="0">
                <a:solidFill>
                  <a:schemeClr val="lt1"/>
                </a:solidFill>
              </a:rPr>
              <a:t>Name of the Work</a:t>
            </a:r>
            <a:endParaRPr lang="en-IN" b="1" dirty="0">
              <a:solidFill>
                <a:schemeClr val="lt1"/>
              </a:solidFill>
            </a:endParaRPr>
          </a:p>
        </p:txBody>
      </p:sp>
      <p:pic>
        <p:nvPicPr>
          <p:cNvPr id="8" name="Picture 7"/>
          <p:cNvPicPr>
            <a:picLocks noChangeAspect="1"/>
          </p:cNvPicPr>
          <p:nvPr/>
        </p:nvPicPr>
        <p:blipFill>
          <a:blip r:embed="rId4"/>
          <a:stretch>
            <a:fillRect/>
          </a:stretch>
        </p:blipFill>
        <p:spPr>
          <a:xfrm>
            <a:off x="3476624" y="2173648"/>
            <a:ext cx="4847545" cy="2714625"/>
          </a:xfrm>
          <a:prstGeom prst="rect">
            <a:avLst/>
          </a:prstGeom>
        </p:spPr>
      </p:pic>
    </p:spTree>
    <p:extLst>
      <p:ext uri="{BB962C8B-B14F-4D97-AF65-F5344CB8AC3E}">
        <p14:creationId xmlns:p14="http://schemas.microsoft.com/office/powerpoint/2010/main" val="398561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6" name="TextBox 5"/>
          <p:cNvSpPr txBox="1"/>
          <p:nvPr/>
        </p:nvSpPr>
        <p:spPr>
          <a:xfrm>
            <a:off x="2895175" y="0"/>
            <a:ext cx="8715800" cy="584775"/>
          </a:xfrm>
          <a:prstGeom prst="rect">
            <a:avLst/>
          </a:prstGeom>
          <a:noFill/>
        </p:spPr>
        <p:txBody>
          <a:bodyPr wrap="square" rtlCol="0">
            <a:spAutoFit/>
          </a:bodyPr>
          <a:lstStyle/>
          <a:p>
            <a:r>
              <a:rPr lang="en-US" sz="3200" b="1" dirty="0" smtClean="0">
                <a:solidFill>
                  <a:schemeClr val="accent1">
                    <a:lumMod val="75000"/>
                  </a:schemeClr>
                </a:solidFill>
              </a:rPr>
              <a:t>Areas of Residential Buildings</a:t>
            </a:r>
            <a:endParaRPr lang="en-IN" sz="3200" b="1" dirty="0">
              <a:solidFill>
                <a:schemeClr val="accent1">
                  <a:lumMod val="75000"/>
                </a:schemeClr>
              </a:solidFill>
            </a:endParaRPr>
          </a:p>
        </p:txBody>
      </p:sp>
      <p:graphicFrame>
        <p:nvGraphicFramePr>
          <p:cNvPr id="9" name="Table 8"/>
          <p:cNvGraphicFramePr>
            <a:graphicFrameLocks noGrp="1"/>
          </p:cNvGraphicFramePr>
          <p:nvPr>
            <p:extLst/>
          </p:nvPr>
        </p:nvGraphicFramePr>
        <p:xfrm>
          <a:off x="1691532" y="1118501"/>
          <a:ext cx="8128000" cy="1508760"/>
        </p:xfrm>
        <a:graphic>
          <a:graphicData uri="http://schemas.openxmlformats.org/drawingml/2006/table">
            <a:tbl>
              <a:tblPr firstRow="1" bandRow="1">
                <a:tableStyleId>{5C22544A-7EE6-4342-B048-85BDC9FD1C3A}</a:tableStyleId>
              </a:tblPr>
              <a:tblGrid>
                <a:gridCol w="4956918">
                  <a:extLst>
                    <a:ext uri="{9D8B030D-6E8A-4147-A177-3AD203B41FA5}">
                      <a16:colId xmlns:a16="http://schemas.microsoft.com/office/drawing/2014/main" val="2091888454"/>
                    </a:ext>
                  </a:extLst>
                </a:gridCol>
                <a:gridCol w="3171082">
                  <a:extLst>
                    <a:ext uri="{9D8B030D-6E8A-4147-A177-3AD203B41FA5}">
                      <a16:colId xmlns:a16="http://schemas.microsoft.com/office/drawing/2014/main" val="2350230239"/>
                    </a:ext>
                  </a:extLst>
                </a:gridCol>
              </a:tblGrid>
              <a:tr h="370840">
                <a:tc>
                  <a:txBody>
                    <a:bodyPr/>
                    <a:lstStyle/>
                    <a:p>
                      <a:r>
                        <a:rPr lang="en-US" dirty="0" smtClean="0"/>
                        <a:t>Name of The Buildings</a:t>
                      </a:r>
                      <a:endParaRPr lang="en-IN" dirty="0"/>
                    </a:p>
                  </a:txBody>
                  <a:tcPr/>
                </a:tc>
                <a:tc>
                  <a:txBody>
                    <a:bodyPr/>
                    <a:lstStyle/>
                    <a:p>
                      <a:r>
                        <a:rPr lang="en-US" dirty="0" smtClean="0"/>
                        <a:t>Built up Area</a:t>
                      </a:r>
                      <a:endParaRPr lang="en-IN" dirty="0"/>
                    </a:p>
                  </a:txBody>
                  <a:tcPr/>
                </a:tc>
                <a:extLst>
                  <a:ext uri="{0D108BD9-81ED-4DB2-BD59-A6C34878D82A}">
                    <a16:rowId xmlns:a16="http://schemas.microsoft.com/office/drawing/2014/main" val="1300878821"/>
                  </a:ext>
                </a:extLst>
              </a:tr>
              <a:tr h="370840">
                <a:tc>
                  <a:txBody>
                    <a:bodyPr/>
                    <a:lstStyle/>
                    <a:p>
                      <a:pPr marL="0" algn="l" defTabSz="914400" rtl="0" eaLnBrk="1" fontAlgn="ctr" latinLnBrk="0" hangingPunct="1"/>
                      <a:r>
                        <a:rPr lang="en-IN" sz="1800" kern="1200" dirty="0" smtClean="0">
                          <a:solidFill>
                            <a:schemeClr val="dk1"/>
                          </a:solidFill>
                          <a:latin typeface="+mn-lt"/>
                          <a:ea typeface="+mn-ea"/>
                          <a:cs typeface="+mn-cs"/>
                        </a:rPr>
                        <a:t>ST1 &amp; ST2</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17,148</a:t>
                      </a:r>
                      <a:r>
                        <a:rPr lang="en-IN" sz="1800" kern="1200" baseline="0" dirty="0" smtClean="0">
                          <a:solidFill>
                            <a:schemeClr val="dk1"/>
                          </a:solidFill>
                          <a:latin typeface="+mn-lt"/>
                          <a:ea typeface="+mn-ea"/>
                          <a:cs typeface="+mn-cs"/>
                        </a:rPr>
                        <a:t> </a:t>
                      </a:r>
                      <a:r>
                        <a:rPr lang="en-IN" sz="1800" kern="1200" baseline="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1210067143"/>
                  </a:ext>
                </a:extLst>
              </a:tr>
              <a:tr h="370840">
                <a:tc>
                  <a:txBody>
                    <a:bodyPr/>
                    <a:lstStyle/>
                    <a:p>
                      <a:pPr marL="0" algn="l" defTabSz="914400" rtl="0" eaLnBrk="1" fontAlgn="ctr" latinLnBrk="0" hangingPunct="1"/>
                      <a:r>
                        <a:rPr lang="en-IN" sz="1800" kern="1200" dirty="0" smtClean="0">
                          <a:solidFill>
                            <a:schemeClr val="dk1"/>
                          </a:solidFill>
                          <a:latin typeface="+mn-lt"/>
                          <a:ea typeface="+mn-ea"/>
                          <a:cs typeface="+mn-cs"/>
                        </a:rPr>
                        <a:t>FT 1,FT2,FT3</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39,438 </a:t>
                      </a:r>
                      <a:r>
                        <a:rPr lang="en-IN" sz="1800" kern="120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3850567661"/>
                  </a:ext>
                </a:extLst>
              </a:tr>
              <a:tr h="370840">
                <a:tc>
                  <a:txBody>
                    <a:bodyPr/>
                    <a:lstStyle/>
                    <a:p>
                      <a:r>
                        <a:rPr lang="en-US" sz="2000" b="1" dirty="0" smtClean="0"/>
                        <a:t>Total</a:t>
                      </a:r>
                      <a:r>
                        <a:rPr lang="en-US" sz="2000" b="1" baseline="0" dirty="0" smtClean="0"/>
                        <a:t> Area of Existing Residential Buildings</a:t>
                      </a:r>
                      <a:endParaRPr lang="en-IN" sz="2000" b="1" dirty="0"/>
                    </a:p>
                  </a:txBody>
                  <a:tcPr/>
                </a:tc>
                <a:tc>
                  <a:txBody>
                    <a:bodyPr/>
                    <a:lstStyle/>
                    <a:p>
                      <a:r>
                        <a:rPr lang="en-US" sz="2000" b="1" dirty="0" smtClean="0"/>
                        <a:t>56,586 </a:t>
                      </a:r>
                      <a:r>
                        <a:rPr lang="en-US" sz="2000" b="1" dirty="0" err="1" smtClean="0"/>
                        <a:t>Sqm</a:t>
                      </a:r>
                      <a:endParaRPr lang="en-IN" sz="2000" b="1" dirty="0"/>
                    </a:p>
                  </a:txBody>
                  <a:tcPr/>
                </a:tc>
                <a:extLst>
                  <a:ext uri="{0D108BD9-81ED-4DB2-BD59-A6C34878D82A}">
                    <a16:rowId xmlns:a16="http://schemas.microsoft.com/office/drawing/2014/main" val="2049630862"/>
                  </a:ext>
                </a:extLst>
              </a:tr>
            </a:tbl>
          </a:graphicData>
        </a:graphic>
      </p:graphicFrame>
      <p:graphicFrame>
        <p:nvGraphicFramePr>
          <p:cNvPr id="7" name="Table 6"/>
          <p:cNvGraphicFramePr>
            <a:graphicFrameLocks noGrp="1"/>
          </p:cNvGraphicFramePr>
          <p:nvPr>
            <p:extLst/>
          </p:nvPr>
        </p:nvGraphicFramePr>
        <p:xfrm>
          <a:off x="1691532" y="3185426"/>
          <a:ext cx="8128000" cy="2621280"/>
        </p:xfrm>
        <a:graphic>
          <a:graphicData uri="http://schemas.openxmlformats.org/drawingml/2006/table">
            <a:tbl>
              <a:tblPr firstRow="1" bandRow="1">
                <a:tableStyleId>{5C22544A-7EE6-4342-B048-85BDC9FD1C3A}</a:tableStyleId>
              </a:tblPr>
              <a:tblGrid>
                <a:gridCol w="4956918">
                  <a:extLst>
                    <a:ext uri="{9D8B030D-6E8A-4147-A177-3AD203B41FA5}">
                      <a16:colId xmlns:a16="http://schemas.microsoft.com/office/drawing/2014/main" val="2091888454"/>
                    </a:ext>
                  </a:extLst>
                </a:gridCol>
                <a:gridCol w="3171082">
                  <a:extLst>
                    <a:ext uri="{9D8B030D-6E8A-4147-A177-3AD203B41FA5}">
                      <a16:colId xmlns:a16="http://schemas.microsoft.com/office/drawing/2014/main" val="2350230239"/>
                    </a:ext>
                  </a:extLst>
                </a:gridCol>
              </a:tblGrid>
              <a:tr h="370840">
                <a:tc>
                  <a:txBody>
                    <a:bodyPr/>
                    <a:lstStyle/>
                    <a:p>
                      <a:r>
                        <a:rPr lang="en-US" dirty="0" smtClean="0"/>
                        <a:t>Residential</a:t>
                      </a:r>
                      <a:r>
                        <a:rPr lang="en-US" baseline="0" dirty="0" smtClean="0"/>
                        <a:t> Buildings under Construction</a:t>
                      </a:r>
                      <a:endParaRPr lang="en-IN" dirty="0"/>
                    </a:p>
                  </a:txBody>
                  <a:tcPr/>
                </a:tc>
                <a:tc>
                  <a:txBody>
                    <a:bodyPr/>
                    <a:lstStyle/>
                    <a:p>
                      <a:r>
                        <a:rPr lang="en-US" dirty="0" smtClean="0"/>
                        <a:t>Built up Area</a:t>
                      </a:r>
                      <a:endParaRPr lang="en-IN" dirty="0"/>
                    </a:p>
                  </a:txBody>
                  <a:tcPr/>
                </a:tc>
                <a:extLst>
                  <a:ext uri="{0D108BD9-81ED-4DB2-BD59-A6C34878D82A}">
                    <a16:rowId xmlns:a16="http://schemas.microsoft.com/office/drawing/2014/main" val="1300878821"/>
                  </a:ext>
                </a:extLst>
              </a:tr>
              <a:tr h="370840">
                <a:tc>
                  <a:txBody>
                    <a:bodyPr/>
                    <a:lstStyle/>
                    <a:p>
                      <a:pPr marL="0" algn="l" defTabSz="914400" rtl="0" eaLnBrk="1" fontAlgn="ctr" latinLnBrk="0" hangingPunct="1"/>
                      <a:r>
                        <a:rPr lang="en-US" sz="1800" kern="1200" dirty="0" smtClean="0">
                          <a:solidFill>
                            <a:schemeClr val="dk1"/>
                          </a:solidFill>
                          <a:latin typeface="+mn-lt"/>
                          <a:ea typeface="+mn-ea"/>
                          <a:cs typeface="+mn-cs"/>
                        </a:rPr>
                        <a:t>FT1A</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IN" sz="1800" kern="1200" baseline="0" dirty="0" smtClean="0">
                          <a:solidFill>
                            <a:schemeClr val="dk1"/>
                          </a:solidFill>
                          <a:latin typeface="+mn-lt"/>
                          <a:ea typeface="+mn-ea"/>
                          <a:cs typeface="+mn-cs"/>
                        </a:rPr>
                        <a:t>17090 </a:t>
                      </a:r>
                      <a:r>
                        <a:rPr lang="en-IN" sz="1800" kern="1200" baseline="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1210067143"/>
                  </a:ext>
                </a:extLst>
              </a:tr>
              <a:tr h="370840">
                <a:tc>
                  <a:txBody>
                    <a:bodyPr/>
                    <a:lstStyle/>
                    <a:p>
                      <a:pPr marL="0" algn="l" defTabSz="914400" rtl="0" eaLnBrk="1" fontAlgn="ctr" latinLnBrk="0" hangingPunct="1"/>
                      <a:r>
                        <a:rPr lang="en-US" sz="1800" kern="1200" dirty="0" smtClean="0">
                          <a:solidFill>
                            <a:schemeClr val="dk1"/>
                          </a:solidFill>
                          <a:latin typeface="+mn-lt"/>
                          <a:ea typeface="+mn-ea"/>
                          <a:cs typeface="+mn-cs"/>
                        </a:rPr>
                        <a:t>FT1B</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US" sz="1800" kern="1200" dirty="0" smtClean="0">
                          <a:solidFill>
                            <a:schemeClr val="dk1"/>
                          </a:solidFill>
                          <a:latin typeface="+mn-lt"/>
                          <a:ea typeface="+mn-ea"/>
                          <a:cs typeface="+mn-cs"/>
                        </a:rPr>
                        <a:t>17090 </a:t>
                      </a:r>
                      <a:r>
                        <a:rPr lang="en-US" sz="1800" kern="120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135845809"/>
                  </a:ext>
                </a:extLst>
              </a:tr>
              <a:tr h="370840">
                <a:tc>
                  <a:txBody>
                    <a:bodyPr/>
                    <a:lstStyle/>
                    <a:p>
                      <a:pPr marL="0" algn="l" defTabSz="914400" rtl="0" eaLnBrk="1" fontAlgn="ctr" latinLnBrk="0" hangingPunct="1"/>
                      <a:r>
                        <a:rPr lang="en-US" sz="1800" kern="1200" dirty="0" smtClean="0">
                          <a:solidFill>
                            <a:schemeClr val="dk1"/>
                          </a:solidFill>
                          <a:latin typeface="+mn-lt"/>
                          <a:ea typeface="+mn-ea"/>
                          <a:cs typeface="+mn-cs"/>
                        </a:rPr>
                        <a:t>ST1A</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US" sz="1800" kern="1200" dirty="0" smtClean="0">
                          <a:solidFill>
                            <a:schemeClr val="dk1"/>
                          </a:solidFill>
                          <a:latin typeface="+mn-lt"/>
                          <a:ea typeface="+mn-ea"/>
                          <a:cs typeface="+mn-cs"/>
                        </a:rPr>
                        <a:t>8886 </a:t>
                      </a:r>
                      <a:r>
                        <a:rPr lang="en-US" sz="1800" kern="120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2266762700"/>
                  </a:ext>
                </a:extLst>
              </a:tr>
              <a:tr h="370840">
                <a:tc>
                  <a:txBody>
                    <a:bodyPr/>
                    <a:lstStyle/>
                    <a:p>
                      <a:pPr marL="0" algn="l" defTabSz="914400" rtl="0" eaLnBrk="1" fontAlgn="ctr" latinLnBrk="0" hangingPunct="1"/>
                      <a:r>
                        <a:rPr lang="en-US" sz="1800" kern="1200" dirty="0" smtClean="0">
                          <a:solidFill>
                            <a:schemeClr val="dk1"/>
                          </a:solidFill>
                          <a:latin typeface="+mn-lt"/>
                          <a:ea typeface="+mn-ea"/>
                          <a:cs typeface="+mn-cs"/>
                        </a:rPr>
                        <a:t>ST2A</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US" sz="1800" kern="1200" dirty="0" smtClean="0">
                          <a:solidFill>
                            <a:schemeClr val="dk1"/>
                          </a:solidFill>
                          <a:latin typeface="+mn-lt"/>
                          <a:ea typeface="+mn-ea"/>
                          <a:cs typeface="+mn-cs"/>
                        </a:rPr>
                        <a:t>10155 </a:t>
                      </a:r>
                      <a:r>
                        <a:rPr lang="en-US" sz="1800" kern="120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3932342281"/>
                  </a:ext>
                </a:extLst>
              </a:tr>
              <a:tr h="370840">
                <a:tc>
                  <a:txBody>
                    <a:bodyPr/>
                    <a:lstStyle/>
                    <a:p>
                      <a:pPr marL="0" algn="l" defTabSz="914400" rtl="0" eaLnBrk="1" fontAlgn="ctr" latinLnBrk="0" hangingPunct="1"/>
                      <a:r>
                        <a:rPr lang="en-US" sz="1800" kern="1200" dirty="0" smtClean="0">
                          <a:solidFill>
                            <a:schemeClr val="dk1"/>
                          </a:solidFill>
                          <a:latin typeface="+mn-lt"/>
                          <a:ea typeface="+mn-ea"/>
                          <a:cs typeface="+mn-cs"/>
                        </a:rPr>
                        <a:t>ST2B</a:t>
                      </a:r>
                      <a:endParaRPr lang="en-IN" sz="1800" kern="1200" dirty="0">
                        <a:solidFill>
                          <a:schemeClr val="dk1"/>
                        </a:solidFill>
                        <a:latin typeface="+mn-lt"/>
                        <a:ea typeface="+mn-ea"/>
                        <a:cs typeface="+mn-cs"/>
                      </a:endParaRPr>
                    </a:p>
                  </a:txBody>
                  <a:tcPr marL="7620" marR="7620" marT="7620" marB="0" anchor="ctr"/>
                </a:tc>
                <a:tc>
                  <a:txBody>
                    <a:bodyPr/>
                    <a:lstStyle/>
                    <a:p>
                      <a:pPr marL="0" algn="l" defTabSz="914400" rtl="0" eaLnBrk="1" fontAlgn="ctr" latinLnBrk="0" hangingPunct="1"/>
                      <a:r>
                        <a:rPr lang="en-IN" sz="1800" kern="1200" dirty="0" smtClean="0">
                          <a:solidFill>
                            <a:schemeClr val="dk1"/>
                          </a:solidFill>
                          <a:latin typeface="+mn-lt"/>
                          <a:ea typeface="+mn-ea"/>
                          <a:cs typeface="+mn-cs"/>
                        </a:rPr>
                        <a:t>10155 </a:t>
                      </a:r>
                      <a:r>
                        <a:rPr lang="en-IN" sz="1800" kern="1200" dirty="0" err="1" smtClean="0">
                          <a:solidFill>
                            <a:schemeClr val="dk1"/>
                          </a:solidFill>
                          <a:latin typeface="+mn-lt"/>
                          <a:ea typeface="+mn-ea"/>
                          <a:cs typeface="+mn-cs"/>
                        </a:rPr>
                        <a:t>Sqm</a:t>
                      </a:r>
                      <a:endParaRPr lang="en-IN" sz="18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3850567661"/>
                  </a:ext>
                </a:extLst>
              </a:tr>
              <a:tr h="370840">
                <a:tc>
                  <a:txBody>
                    <a:bodyPr/>
                    <a:lstStyle/>
                    <a:p>
                      <a:r>
                        <a:rPr lang="en-US" sz="2000" b="1" baseline="0" dirty="0" smtClean="0"/>
                        <a:t> Total area of upcoming Residential Buildings</a:t>
                      </a:r>
                      <a:endParaRPr lang="en-IN" sz="2000" b="1" dirty="0"/>
                    </a:p>
                  </a:txBody>
                  <a:tcPr/>
                </a:tc>
                <a:tc>
                  <a:txBody>
                    <a:bodyPr/>
                    <a:lstStyle/>
                    <a:p>
                      <a:r>
                        <a:rPr lang="en-US" sz="2000" b="1" dirty="0" smtClean="0"/>
                        <a:t>63,376 </a:t>
                      </a:r>
                      <a:r>
                        <a:rPr lang="en-US" sz="2000" b="1" dirty="0" err="1" smtClean="0"/>
                        <a:t>Sqm</a:t>
                      </a:r>
                      <a:endParaRPr lang="en-IN" sz="2000" b="1" dirty="0"/>
                    </a:p>
                  </a:txBody>
                  <a:tcPr/>
                </a:tc>
                <a:extLst>
                  <a:ext uri="{0D108BD9-81ED-4DB2-BD59-A6C34878D82A}">
                    <a16:rowId xmlns:a16="http://schemas.microsoft.com/office/drawing/2014/main" val="2049630862"/>
                  </a:ext>
                </a:extLst>
              </a:tr>
            </a:tbl>
          </a:graphicData>
        </a:graphic>
      </p:graphicFrame>
    </p:spTree>
    <p:extLst>
      <p:ext uri="{BB962C8B-B14F-4D97-AF65-F5344CB8AC3E}">
        <p14:creationId xmlns:p14="http://schemas.microsoft.com/office/powerpoint/2010/main" val="581485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6" name="TextBox 5"/>
          <p:cNvSpPr txBox="1"/>
          <p:nvPr/>
        </p:nvSpPr>
        <p:spPr>
          <a:xfrm>
            <a:off x="2258944" y="79665"/>
            <a:ext cx="8715800" cy="584775"/>
          </a:xfrm>
          <a:prstGeom prst="rect">
            <a:avLst/>
          </a:prstGeom>
          <a:noFill/>
        </p:spPr>
        <p:txBody>
          <a:bodyPr wrap="square" rtlCol="0">
            <a:spAutoFit/>
          </a:bodyPr>
          <a:lstStyle/>
          <a:p>
            <a:r>
              <a:rPr lang="en-US" sz="3200" b="1" dirty="0" smtClean="0">
                <a:solidFill>
                  <a:schemeClr val="accent1">
                    <a:lumMod val="75000"/>
                  </a:schemeClr>
                </a:solidFill>
              </a:rPr>
              <a:t>Areas of Various Buildings on Campus</a:t>
            </a:r>
            <a:endParaRPr lang="en-IN" sz="3200" b="1" dirty="0">
              <a:solidFill>
                <a:schemeClr val="accent1">
                  <a:lumMod val="75000"/>
                </a:schemeClr>
              </a:solidFill>
            </a:endParaRPr>
          </a:p>
        </p:txBody>
      </p:sp>
      <p:graphicFrame>
        <p:nvGraphicFramePr>
          <p:cNvPr id="9" name="Table 8"/>
          <p:cNvGraphicFramePr>
            <a:graphicFrameLocks noGrp="1"/>
          </p:cNvGraphicFramePr>
          <p:nvPr>
            <p:extLst/>
          </p:nvPr>
        </p:nvGraphicFramePr>
        <p:xfrm>
          <a:off x="1828800" y="799633"/>
          <a:ext cx="7990732" cy="5377727"/>
        </p:xfrm>
        <a:graphic>
          <a:graphicData uri="http://schemas.openxmlformats.org/drawingml/2006/table">
            <a:tbl>
              <a:tblPr firstRow="1" bandRow="1">
                <a:tableStyleId>{5C22544A-7EE6-4342-B048-85BDC9FD1C3A}</a:tableStyleId>
              </a:tblPr>
              <a:tblGrid>
                <a:gridCol w="4414361">
                  <a:extLst>
                    <a:ext uri="{9D8B030D-6E8A-4147-A177-3AD203B41FA5}">
                      <a16:colId xmlns:a16="http://schemas.microsoft.com/office/drawing/2014/main" val="2091888454"/>
                    </a:ext>
                  </a:extLst>
                </a:gridCol>
                <a:gridCol w="3576371">
                  <a:extLst>
                    <a:ext uri="{9D8B030D-6E8A-4147-A177-3AD203B41FA5}">
                      <a16:colId xmlns:a16="http://schemas.microsoft.com/office/drawing/2014/main" val="2350230239"/>
                    </a:ext>
                  </a:extLst>
                </a:gridCol>
              </a:tblGrid>
              <a:tr h="380000">
                <a:tc>
                  <a:txBody>
                    <a:bodyPr/>
                    <a:lstStyle/>
                    <a:p>
                      <a:r>
                        <a:rPr lang="en-US" dirty="0" smtClean="0"/>
                        <a:t>Name of The Buildings</a:t>
                      </a:r>
                      <a:endParaRPr lang="en-IN" dirty="0"/>
                    </a:p>
                  </a:txBody>
                  <a:tcPr/>
                </a:tc>
                <a:tc>
                  <a:txBody>
                    <a:bodyPr/>
                    <a:lstStyle/>
                    <a:p>
                      <a:r>
                        <a:rPr lang="en-US" dirty="0" smtClean="0"/>
                        <a:t>Built up Area</a:t>
                      </a:r>
                      <a:endParaRPr lang="en-IN" dirty="0"/>
                    </a:p>
                  </a:txBody>
                  <a:tcPr/>
                </a:tc>
                <a:extLst>
                  <a:ext uri="{0D108BD9-81ED-4DB2-BD59-A6C34878D82A}">
                    <a16:rowId xmlns:a16="http://schemas.microsoft.com/office/drawing/2014/main" val="1300878821"/>
                  </a:ext>
                </a:extLst>
              </a:tr>
              <a:tr h="380000">
                <a:tc>
                  <a:txBody>
                    <a:bodyPr/>
                    <a:lstStyle/>
                    <a:p>
                      <a:pPr marL="0" algn="l" defTabSz="914400" rtl="0" eaLnBrk="1" fontAlgn="ctr" latinLnBrk="0" hangingPunct="1"/>
                      <a:r>
                        <a:rPr lang="en-IN" sz="2000" b="1" kern="1200" dirty="0">
                          <a:solidFill>
                            <a:schemeClr val="dk1"/>
                          </a:solidFill>
                          <a:latin typeface="+mn-lt"/>
                          <a:ea typeface="+mn-ea"/>
                          <a:cs typeface="+mn-cs"/>
                        </a:rPr>
                        <a:t>Guest House</a:t>
                      </a:r>
                    </a:p>
                  </a:txBody>
                  <a:tcPr marL="4819" marR="4819" marT="4819" marB="0" anchor="ctr"/>
                </a:tc>
                <a:tc>
                  <a:txBody>
                    <a:bodyPr/>
                    <a:lstStyle/>
                    <a:p>
                      <a:pPr marL="0" algn="l" defTabSz="914400" rtl="0" eaLnBrk="1" fontAlgn="ctr" latinLnBrk="0" hangingPunct="1"/>
                      <a:r>
                        <a:rPr lang="en-IN" sz="2000" b="1" kern="1200" dirty="0">
                          <a:solidFill>
                            <a:schemeClr val="bg2">
                              <a:lumMod val="10000"/>
                            </a:schemeClr>
                          </a:solidFill>
                          <a:latin typeface="+mn-lt"/>
                          <a:ea typeface="+mn-ea"/>
                          <a:cs typeface="+mn-cs"/>
                        </a:rPr>
                        <a:t>             </a:t>
                      </a:r>
                      <a:r>
                        <a:rPr lang="en-IN" sz="2000" b="1" kern="1200" dirty="0" smtClean="0">
                          <a:solidFill>
                            <a:schemeClr val="bg2">
                              <a:lumMod val="10000"/>
                            </a:schemeClr>
                          </a:solidFill>
                          <a:latin typeface="+mn-lt"/>
                          <a:ea typeface="+mn-ea"/>
                          <a:cs typeface="+mn-cs"/>
                        </a:rPr>
                        <a:t>30,123</a:t>
                      </a:r>
                      <a:r>
                        <a:rPr lang="en-IN" sz="2000" b="1" kern="1200" baseline="0" dirty="0" smtClean="0">
                          <a:solidFill>
                            <a:schemeClr val="bg2">
                              <a:lumMod val="10000"/>
                            </a:schemeClr>
                          </a:solidFill>
                          <a:latin typeface="+mn-lt"/>
                          <a:ea typeface="+mn-ea"/>
                          <a:cs typeface="+mn-cs"/>
                        </a:rPr>
                        <a:t> </a:t>
                      </a:r>
                      <a:r>
                        <a:rPr lang="en-IN" sz="2000" b="1" kern="1200" baseline="0" dirty="0" err="1" smtClean="0">
                          <a:solidFill>
                            <a:schemeClr val="bg2">
                              <a:lumMod val="10000"/>
                            </a:schemeClr>
                          </a:solidFill>
                          <a:latin typeface="+mn-lt"/>
                          <a:ea typeface="+mn-ea"/>
                          <a:cs typeface="+mn-cs"/>
                        </a:rPr>
                        <a:t>Sqm</a:t>
                      </a:r>
                      <a:endParaRPr lang="en-IN" sz="2000" b="1" kern="1200" dirty="0">
                        <a:solidFill>
                          <a:schemeClr val="bg2">
                            <a:lumMod val="10000"/>
                          </a:schemeClr>
                        </a:solidFill>
                        <a:latin typeface="+mn-lt"/>
                        <a:ea typeface="+mn-ea"/>
                        <a:cs typeface="+mn-cs"/>
                      </a:endParaRPr>
                    </a:p>
                  </a:txBody>
                  <a:tcPr marL="4819" marR="4819" marT="4819" marB="0" anchor="ctr"/>
                </a:tc>
                <a:extLst>
                  <a:ext uri="{0D108BD9-81ED-4DB2-BD59-A6C34878D82A}">
                    <a16:rowId xmlns:a16="http://schemas.microsoft.com/office/drawing/2014/main" val="1210067143"/>
                  </a:ext>
                </a:extLst>
              </a:tr>
              <a:tr h="380000">
                <a:tc>
                  <a:txBody>
                    <a:bodyPr/>
                    <a:lstStyle/>
                    <a:p>
                      <a:pPr marL="0" algn="l" defTabSz="914400" rtl="0" eaLnBrk="1" fontAlgn="ctr" latinLnBrk="0" hangingPunct="1"/>
                      <a:r>
                        <a:rPr lang="en-IN" sz="2000" b="1" kern="1200">
                          <a:solidFill>
                            <a:schemeClr val="dk1"/>
                          </a:solidFill>
                          <a:latin typeface="+mn-lt"/>
                          <a:ea typeface="+mn-ea"/>
                          <a:cs typeface="+mn-cs"/>
                        </a:rPr>
                        <a:t>Sports Complex</a:t>
                      </a:r>
                    </a:p>
                  </a:txBody>
                  <a:tcPr marL="4819" marR="4819" marT="4819" marB="0" anchor="ctr"/>
                </a:tc>
                <a:tc>
                  <a:txBody>
                    <a:bodyPr/>
                    <a:lstStyle/>
                    <a:p>
                      <a:pPr marL="0" algn="l" defTabSz="914400" rtl="0" eaLnBrk="1" fontAlgn="ctr" latinLnBrk="0" hangingPunct="1"/>
                      <a:r>
                        <a:rPr lang="en-IN" sz="2000" b="1" kern="1200" dirty="0">
                          <a:solidFill>
                            <a:schemeClr val="bg2">
                              <a:lumMod val="10000"/>
                            </a:schemeClr>
                          </a:solidFill>
                          <a:latin typeface="+mn-lt"/>
                          <a:ea typeface="+mn-ea"/>
                          <a:cs typeface="+mn-cs"/>
                        </a:rPr>
                        <a:t>             </a:t>
                      </a:r>
                      <a:r>
                        <a:rPr lang="en-IN" sz="2000" b="1" kern="1200" dirty="0" smtClean="0">
                          <a:solidFill>
                            <a:schemeClr val="bg2">
                              <a:lumMod val="10000"/>
                            </a:schemeClr>
                          </a:solidFill>
                          <a:latin typeface="+mn-lt"/>
                          <a:ea typeface="+mn-ea"/>
                          <a:cs typeface="+mn-cs"/>
                        </a:rPr>
                        <a:t>30,891</a:t>
                      </a:r>
                      <a:r>
                        <a:rPr lang="en-IN" sz="2000" b="1" kern="1200" baseline="0" dirty="0" smtClean="0">
                          <a:solidFill>
                            <a:schemeClr val="bg2">
                              <a:lumMod val="10000"/>
                            </a:schemeClr>
                          </a:solidFill>
                          <a:latin typeface="+mn-lt"/>
                          <a:ea typeface="+mn-ea"/>
                          <a:cs typeface="+mn-cs"/>
                        </a:rPr>
                        <a:t> </a:t>
                      </a:r>
                      <a:r>
                        <a:rPr lang="en-IN" sz="2000" b="1" kern="1200" baseline="0" dirty="0" err="1" smtClean="0">
                          <a:solidFill>
                            <a:schemeClr val="bg2">
                              <a:lumMod val="10000"/>
                            </a:schemeClr>
                          </a:solidFill>
                          <a:latin typeface="+mn-lt"/>
                          <a:ea typeface="+mn-ea"/>
                          <a:cs typeface="+mn-cs"/>
                        </a:rPr>
                        <a:t>Sqm</a:t>
                      </a:r>
                      <a:endParaRPr lang="en-IN" sz="2000" b="1" kern="1200" dirty="0">
                        <a:solidFill>
                          <a:schemeClr val="bg2">
                            <a:lumMod val="10000"/>
                          </a:schemeClr>
                        </a:solidFill>
                        <a:latin typeface="+mn-lt"/>
                        <a:ea typeface="+mn-ea"/>
                        <a:cs typeface="+mn-cs"/>
                      </a:endParaRPr>
                    </a:p>
                  </a:txBody>
                  <a:tcPr marL="4819" marR="4819" marT="4819" marB="0" anchor="ctr"/>
                </a:tc>
                <a:extLst>
                  <a:ext uri="{0D108BD9-81ED-4DB2-BD59-A6C34878D82A}">
                    <a16:rowId xmlns:a16="http://schemas.microsoft.com/office/drawing/2014/main" val="1026250012"/>
                  </a:ext>
                </a:extLst>
              </a:tr>
              <a:tr h="380000">
                <a:tc>
                  <a:txBody>
                    <a:bodyPr/>
                    <a:lstStyle/>
                    <a:p>
                      <a:pPr marL="0" algn="l" defTabSz="914400" rtl="0" eaLnBrk="1" fontAlgn="ctr" latinLnBrk="0" hangingPunct="1"/>
                      <a:r>
                        <a:rPr lang="en-IN" sz="2000" b="1" kern="1200">
                          <a:solidFill>
                            <a:schemeClr val="dk1"/>
                          </a:solidFill>
                          <a:latin typeface="+mn-lt"/>
                          <a:ea typeface="+mn-ea"/>
                          <a:cs typeface="+mn-cs"/>
                        </a:rPr>
                        <a:t>Knowledge Centre</a:t>
                      </a:r>
                    </a:p>
                  </a:txBody>
                  <a:tcPr marL="4819" marR="4819" marT="4819" marB="0" anchor="ctr"/>
                </a:tc>
                <a:tc>
                  <a:txBody>
                    <a:bodyPr/>
                    <a:lstStyle/>
                    <a:p>
                      <a:pPr marL="0" algn="l" defTabSz="914400" rtl="0" eaLnBrk="1" fontAlgn="ctr" latinLnBrk="0" hangingPunct="1"/>
                      <a:r>
                        <a:rPr lang="en-IN" sz="2000" b="1" kern="1200" dirty="0">
                          <a:solidFill>
                            <a:schemeClr val="bg2">
                              <a:lumMod val="10000"/>
                            </a:schemeClr>
                          </a:solidFill>
                          <a:latin typeface="+mn-lt"/>
                          <a:ea typeface="+mn-ea"/>
                          <a:cs typeface="+mn-cs"/>
                        </a:rPr>
                        <a:t>               </a:t>
                      </a:r>
                      <a:r>
                        <a:rPr lang="en-IN" sz="2000" b="1" kern="1200" dirty="0" smtClean="0">
                          <a:solidFill>
                            <a:schemeClr val="bg2">
                              <a:lumMod val="10000"/>
                            </a:schemeClr>
                          </a:solidFill>
                          <a:latin typeface="+mn-lt"/>
                          <a:ea typeface="+mn-ea"/>
                          <a:cs typeface="+mn-cs"/>
                        </a:rPr>
                        <a:t>9,325</a:t>
                      </a:r>
                      <a:r>
                        <a:rPr lang="en-IN" sz="2000" b="1" kern="1200" baseline="0" dirty="0" smtClean="0">
                          <a:solidFill>
                            <a:schemeClr val="bg2">
                              <a:lumMod val="10000"/>
                            </a:schemeClr>
                          </a:solidFill>
                          <a:latin typeface="+mn-lt"/>
                          <a:ea typeface="+mn-ea"/>
                          <a:cs typeface="+mn-cs"/>
                        </a:rPr>
                        <a:t> </a:t>
                      </a:r>
                      <a:r>
                        <a:rPr lang="en-IN" sz="2000" b="1" kern="1200" baseline="0" dirty="0" err="1" smtClean="0">
                          <a:solidFill>
                            <a:schemeClr val="bg2">
                              <a:lumMod val="10000"/>
                            </a:schemeClr>
                          </a:solidFill>
                          <a:latin typeface="+mn-lt"/>
                          <a:ea typeface="+mn-ea"/>
                          <a:cs typeface="+mn-cs"/>
                        </a:rPr>
                        <a:t>Sqm</a:t>
                      </a:r>
                      <a:endParaRPr lang="en-IN" sz="2000" b="1" kern="1200" dirty="0">
                        <a:solidFill>
                          <a:schemeClr val="bg2">
                            <a:lumMod val="10000"/>
                          </a:schemeClr>
                        </a:solidFill>
                        <a:latin typeface="+mn-lt"/>
                        <a:ea typeface="+mn-ea"/>
                        <a:cs typeface="+mn-cs"/>
                      </a:endParaRPr>
                    </a:p>
                  </a:txBody>
                  <a:tcPr marL="4819" marR="4819" marT="4819" marB="0" anchor="ctr"/>
                </a:tc>
                <a:extLst>
                  <a:ext uri="{0D108BD9-81ED-4DB2-BD59-A6C34878D82A}">
                    <a16:rowId xmlns:a16="http://schemas.microsoft.com/office/drawing/2014/main" val="3850567661"/>
                  </a:ext>
                </a:extLst>
              </a:tr>
              <a:tr h="380000">
                <a:tc>
                  <a:txBody>
                    <a:bodyPr/>
                    <a:lstStyle/>
                    <a:p>
                      <a:pPr marL="0" algn="l" defTabSz="914400" rtl="0" eaLnBrk="1" fontAlgn="ctr" latinLnBrk="0" hangingPunct="1"/>
                      <a:r>
                        <a:rPr lang="en-IN" sz="2000" b="1" kern="1200" dirty="0">
                          <a:solidFill>
                            <a:schemeClr val="dk1"/>
                          </a:solidFill>
                          <a:latin typeface="+mn-lt"/>
                          <a:ea typeface="+mn-ea"/>
                          <a:cs typeface="+mn-cs"/>
                        </a:rPr>
                        <a:t>Technology Incubation Park</a:t>
                      </a:r>
                    </a:p>
                  </a:txBody>
                  <a:tcPr marL="4819" marR="4819" marT="4819" marB="0" anchor="ctr"/>
                </a:tc>
                <a:tc>
                  <a:txBody>
                    <a:bodyPr/>
                    <a:lstStyle/>
                    <a:p>
                      <a:pPr marL="0" algn="l" defTabSz="914400" rtl="0" eaLnBrk="1" fontAlgn="ctr" latinLnBrk="0" hangingPunct="1"/>
                      <a:r>
                        <a:rPr lang="en-IN" sz="2000" b="1" kern="1200" dirty="0">
                          <a:solidFill>
                            <a:schemeClr val="bg2">
                              <a:lumMod val="10000"/>
                            </a:schemeClr>
                          </a:solidFill>
                          <a:latin typeface="+mn-lt"/>
                          <a:ea typeface="+mn-ea"/>
                          <a:cs typeface="+mn-cs"/>
                        </a:rPr>
                        <a:t>             </a:t>
                      </a:r>
                      <a:r>
                        <a:rPr lang="en-IN" sz="2000" b="1" kern="1200" dirty="0" smtClean="0">
                          <a:solidFill>
                            <a:schemeClr val="bg2">
                              <a:lumMod val="10000"/>
                            </a:schemeClr>
                          </a:solidFill>
                          <a:latin typeface="+mn-lt"/>
                          <a:ea typeface="+mn-ea"/>
                          <a:cs typeface="+mn-cs"/>
                        </a:rPr>
                        <a:t>19,559</a:t>
                      </a:r>
                      <a:r>
                        <a:rPr lang="en-IN" sz="2000" b="1" kern="1200" baseline="0" dirty="0" smtClean="0">
                          <a:solidFill>
                            <a:schemeClr val="bg2">
                              <a:lumMod val="10000"/>
                            </a:schemeClr>
                          </a:solidFill>
                          <a:latin typeface="+mn-lt"/>
                          <a:ea typeface="+mn-ea"/>
                          <a:cs typeface="+mn-cs"/>
                        </a:rPr>
                        <a:t> </a:t>
                      </a:r>
                      <a:r>
                        <a:rPr lang="en-IN" sz="2000" b="1" kern="1200" baseline="0" dirty="0" err="1" smtClean="0">
                          <a:solidFill>
                            <a:schemeClr val="bg2">
                              <a:lumMod val="10000"/>
                            </a:schemeClr>
                          </a:solidFill>
                          <a:latin typeface="+mn-lt"/>
                          <a:ea typeface="+mn-ea"/>
                          <a:cs typeface="+mn-cs"/>
                        </a:rPr>
                        <a:t>Sqm</a:t>
                      </a:r>
                      <a:endParaRPr lang="en-IN" sz="2000" b="1" kern="1200" dirty="0">
                        <a:solidFill>
                          <a:schemeClr val="bg2">
                            <a:lumMod val="10000"/>
                          </a:schemeClr>
                        </a:solidFill>
                        <a:latin typeface="+mn-lt"/>
                        <a:ea typeface="+mn-ea"/>
                        <a:cs typeface="+mn-cs"/>
                      </a:endParaRPr>
                    </a:p>
                  </a:txBody>
                  <a:tcPr marL="4819" marR="4819" marT="4819" marB="0" anchor="ctr"/>
                </a:tc>
                <a:extLst>
                  <a:ext uri="{0D108BD9-81ED-4DB2-BD59-A6C34878D82A}">
                    <a16:rowId xmlns:a16="http://schemas.microsoft.com/office/drawing/2014/main" val="160664757"/>
                  </a:ext>
                </a:extLst>
              </a:tr>
              <a:tr h="380000">
                <a:tc>
                  <a:txBody>
                    <a:bodyPr/>
                    <a:lstStyle/>
                    <a:p>
                      <a:pPr marL="0" algn="l" defTabSz="914400" rtl="0" eaLnBrk="1" fontAlgn="ctr" latinLnBrk="0" hangingPunct="1"/>
                      <a:r>
                        <a:rPr lang="en-IN" sz="2000" b="1" kern="1200" dirty="0">
                          <a:solidFill>
                            <a:schemeClr val="dk1"/>
                          </a:solidFill>
                          <a:latin typeface="+mn-lt"/>
                          <a:ea typeface="+mn-ea"/>
                          <a:cs typeface="+mn-cs"/>
                        </a:rPr>
                        <a:t>Technology Research Park</a:t>
                      </a:r>
                    </a:p>
                  </a:txBody>
                  <a:tcPr marL="4819" marR="4819" marT="4819" marB="0" anchor="ctr"/>
                </a:tc>
                <a:tc>
                  <a:txBody>
                    <a:bodyPr/>
                    <a:lstStyle/>
                    <a:p>
                      <a:pPr marL="0" algn="l" defTabSz="914400" rtl="0" eaLnBrk="1" fontAlgn="ctr" latinLnBrk="0" hangingPunct="1"/>
                      <a:r>
                        <a:rPr lang="en-IN" sz="2000" b="1" kern="1200" dirty="0">
                          <a:solidFill>
                            <a:schemeClr val="bg2">
                              <a:lumMod val="10000"/>
                            </a:schemeClr>
                          </a:solidFill>
                          <a:latin typeface="+mn-lt"/>
                          <a:ea typeface="+mn-ea"/>
                          <a:cs typeface="+mn-cs"/>
                        </a:rPr>
                        <a:t>             </a:t>
                      </a:r>
                      <a:r>
                        <a:rPr lang="en-IN" sz="2000" b="1" kern="1200" dirty="0" smtClean="0">
                          <a:solidFill>
                            <a:schemeClr val="bg2">
                              <a:lumMod val="10000"/>
                            </a:schemeClr>
                          </a:solidFill>
                          <a:latin typeface="+mn-lt"/>
                          <a:ea typeface="+mn-ea"/>
                          <a:cs typeface="+mn-cs"/>
                        </a:rPr>
                        <a:t>19,559</a:t>
                      </a:r>
                      <a:r>
                        <a:rPr lang="en-IN" sz="2000" b="1" kern="1200" baseline="0" dirty="0" smtClean="0">
                          <a:solidFill>
                            <a:schemeClr val="bg2">
                              <a:lumMod val="10000"/>
                            </a:schemeClr>
                          </a:solidFill>
                          <a:latin typeface="+mn-lt"/>
                          <a:ea typeface="+mn-ea"/>
                          <a:cs typeface="+mn-cs"/>
                        </a:rPr>
                        <a:t> </a:t>
                      </a:r>
                      <a:r>
                        <a:rPr lang="en-IN" sz="2000" b="1" kern="1200" baseline="0" dirty="0" err="1" smtClean="0">
                          <a:solidFill>
                            <a:schemeClr val="bg2">
                              <a:lumMod val="10000"/>
                            </a:schemeClr>
                          </a:solidFill>
                          <a:latin typeface="+mn-lt"/>
                          <a:ea typeface="+mn-ea"/>
                          <a:cs typeface="+mn-cs"/>
                        </a:rPr>
                        <a:t>Sqm</a:t>
                      </a:r>
                      <a:endParaRPr lang="en-IN" sz="2000" b="1" kern="1200" dirty="0">
                        <a:solidFill>
                          <a:schemeClr val="bg2">
                            <a:lumMod val="10000"/>
                          </a:schemeClr>
                        </a:solidFill>
                        <a:latin typeface="+mn-lt"/>
                        <a:ea typeface="+mn-ea"/>
                        <a:cs typeface="+mn-cs"/>
                      </a:endParaRPr>
                    </a:p>
                  </a:txBody>
                  <a:tcPr marL="4819" marR="4819" marT="4819" marB="0" anchor="ctr"/>
                </a:tc>
                <a:extLst>
                  <a:ext uri="{0D108BD9-81ED-4DB2-BD59-A6C34878D82A}">
                    <a16:rowId xmlns:a16="http://schemas.microsoft.com/office/drawing/2014/main" val="42787736"/>
                  </a:ext>
                </a:extLst>
              </a:tr>
              <a:tr h="380000">
                <a:tc>
                  <a:txBody>
                    <a:bodyPr/>
                    <a:lstStyle/>
                    <a:p>
                      <a:pPr marL="0" algn="l" defTabSz="914400" rtl="0" eaLnBrk="1" fontAlgn="ctr" latinLnBrk="0" hangingPunct="1"/>
                      <a:r>
                        <a:rPr lang="en-IN" sz="2000" b="1" kern="1200" dirty="0">
                          <a:solidFill>
                            <a:schemeClr val="dk1"/>
                          </a:solidFill>
                          <a:latin typeface="+mn-lt"/>
                          <a:ea typeface="+mn-ea"/>
                          <a:cs typeface="+mn-cs"/>
                        </a:rPr>
                        <a:t>Convention Centre</a:t>
                      </a:r>
                    </a:p>
                  </a:txBody>
                  <a:tcPr marL="4819" marR="4819" marT="4819" marB="0" anchor="ctr"/>
                </a:tc>
                <a:tc>
                  <a:txBody>
                    <a:bodyPr/>
                    <a:lstStyle/>
                    <a:p>
                      <a:pPr marL="0" algn="l" defTabSz="914400" rtl="0" eaLnBrk="1" fontAlgn="ctr" latinLnBrk="0" hangingPunct="1"/>
                      <a:r>
                        <a:rPr lang="en-IN" sz="2000" b="1" kern="1200" dirty="0">
                          <a:solidFill>
                            <a:schemeClr val="bg2">
                              <a:lumMod val="10000"/>
                            </a:schemeClr>
                          </a:solidFill>
                          <a:latin typeface="+mn-lt"/>
                          <a:ea typeface="+mn-ea"/>
                          <a:cs typeface="+mn-cs"/>
                        </a:rPr>
                        <a:t>             </a:t>
                      </a:r>
                      <a:r>
                        <a:rPr lang="en-IN" sz="2000" b="1" kern="1200" dirty="0" smtClean="0">
                          <a:solidFill>
                            <a:schemeClr val="bg2">
                              <a:lumMod val="10000"/>
                            </a:schemeClr>
                          </a:solidFill>
                          <a:latin typeface="+mn-lt"/>
                          <a:ea typeface="+mn-ea"/>
                          <a:cs typeface="+mn-cs"/>
                        </a:rPr>
                        <a:t>17,124</a:t>
                      </a:r>
                      <a:r>
                        <a:rPr lang="en-IN" sz="2000" b="1" kern="1200" baseline="0" dirty="0" smtClean="0">
                          <a:solidFill>
                            <a:schemeClr val="bg2">
                              <a:lumMod val="10000"/>
                            </a:schemeClr>
                          </a:solidFill>
                          <a:latin typeface="+mn-lt"/>
                          <a:ea typeface="+mn-ea"/>
                          <a:cs typeface="+mn-cs"/>
                        </a:rPr>
                        <a:t> </a:t>
                      </a:r>
                      <a:r>
                        <a:rPr lang="en-IN" sz="2000" b="1" kern="1200" baseline="0" dirty="0" err="1" smtClean="0">
                          <a:solidFill>
                            <a:schemeClr val="bg2">
                              <a:lumMod val="10000"/>
                            </a:schemeClr>
                          </a:solidFill>
                          <a:latin typeface="+mn-lt"/>
                          <a:ea typeface="+mn-ea"/>
                          <a:cs typeface="+mn-cs"/>
                        </a:rPr>
                        <a:t>Sqm</a:t>
                      </a:r>
                      <a:endParaRPr lang="en-IN" sz="2000" b="1" kern="1200" dirty="0">
                        <a:solidFill>
                          <a:schemeClr val="bg2">
                            <a:lumMod val="10000"/>
                          </a:schemeClr>
                        </a:solidFill>
                        <a:latin typeface="+mn-lt"/>
                        <a:ea typeface="+mn-ea"/>
                        <a:cs typeface="+mn-cs"/>
                      </a:endParaRPr>
                    </a:p>
                  </a:txBody>
                  <a:tcPr marL="4819" marR="4819" marT="4819" marB="0" anchor="ctr"/>
                </a:tc>
                <a:extLst>
                  <a:ext uri="{0D108BD9-81ED-4DB2-BD59-A6C34878D82A}">
                    <a16:rowId xmlns:a16="http://schemas.microsoft.com/office/drawing/2014/main" val="434457021"/>
                  </a:ext>
                </a:extLst>
              </a:tr>
              <a:tr h="380000">
                <a:tc>
                  <a:txBody>
                    <a:bodyPr/>
                    <a:lstStyle/>
                    <a:p>
                      <a:pPr marL="0" algn="l" defTabSz="914400" rtl="0" eaLnBrk="1" fontAlgn="ctr" latinLnBrk="0" hangingPunct="1"/>
                      <a:r>
                        <a:rPr lang="en-IN" sz="2000" b="1" kern="1200" dirty="0">
                          <a:solidFill>
                            <a:schemeClr val="dk1"/>
                          </a:solidFill>
                          <a:latin typeface="+mn-lt"/>
                          <a:ea typeface="+mn-ea"/>
                          <a:cs typeface="+mn-cs"/>
                        </a:rPr>
                        <a:t>Research Centre Complex</a:t>
                      </a:r>
                    </a:p>
                  </a:txBody>
                  <a:tcPr marL="4819" marR="4819" marT="4819" marB="0" anchor="ctr"/>
                </a:tc>
                <a:tc>
                  <a:txBody>
                    <a:bodyPr/>
                    <a:lstStyle/>
                    <a:p>
                      <a:pPr marL="0" algn="l" defTabSz="914400" rtl="0" eaLnBrk="1" fontAlgn="ctr" latinLnBrk="0" hangingPunct="1"/>
                      <a:r>
                        <a:rPr lang="en-IN" sz="2000" b="1" kern="1200" dirty="0">
                          <a:solidFill>
                            <a:schemeClr val="bg2">
                              <a:lumMod val="10000"/>
                            </a:schemeClr>
                          </a:solidFill>
                          <a:latin typeface="+mn-lt"/>
                          <a:ea typeface="+mn-ea"/>
                          <a:cs typeface="+mn-cs"/>
                        </a:rPr>
                        <a:t>             </a:t>
                      </a:r>
                      <a:r>
                        <a:rPr lang="en-IN" sz="2000" b="1" kern="1200" dirty="0" smtClean="0">
                          <a:solidFill>
                            <a:schemeClr val="bg2">
                              <a:lumMod val="10000"/>
                            </a:schemeClr>
                          </a:solidFill>
                          <a:latin typeface="+mn-lt"/>
                          <a:ea typeface="+mn-ea"/>
                          <a:cs typeface="+mn-cs"/>
                        </a:rPr>
                        <a:t>12,325</a:t>
                      </a:r>
                      <a:r>
                        <a:rPr lang="en-IN" sz="2000" b="1" kern="1200" baseline="0" dirty="0" smtClean="0">
                          <a:solidFill>
                            <a:schemeClr val="bg2">
                              <a:lumMod val="10000"/>
                            </a:schemeClr>
                          </a:solidFill>
                          <a:latin typeface="+mn-lt"/>
                          <a:ea typeface="+mn-ea"/>
                          <a:cs typeface="+mn-cs"/>
                        </a:rPr>
                        <a:t> </a:t>
                      </a:r>
                      <a:r>
                        <a:rPr lang="en-IN" sz="2000" b="1" kern="1200" baseline="0" dirty="0" err="1" smtClean="0">
                          <a:solidFill>
                            <a:schemeClr val="bg2">
                              <a:lumMod val="10000"/>
                            </a:schemeClr>
                          </a:solidFill>
                          <a:latin typeface="+mn-lt"/>
                          <a:ea typeface="+mn-ea"/>
                          <a:cs typeface="+mn-cs"/>
                        </a:rPr>
                        <a:t>Sqm</a:t>
                      </a:r>
                      <a:endParaRPr lang="en-IN" sz="2000" b="1" kern="1200" dirty="0">
                        <a:solidFill>
                          <a:schemeClr val="bg2">
                            <a:lumMod val="10000"/>
                          </a:schemeClr>
                        </a:solidFill>
                        <a:latin typeface="+mn-lt"/>
                        <a:ea typeface="+mn-ea"/>
                        <a:cs typeface="+mn-cs"/>
                      </a:endParaRPr>
                    </a:p>
                  </a:txBody>
                  <a:tcPr marL="4819" marR="4819" marT="4819" marB="0" anchor="ctr"/>
                </a:tc>
                <a:extLst>
                  <a:ext uri="{0D108BD9-81ED-4DB2-BD59-A6C34878D82A}">
                    <a16:rowId xmlns:a16="http://schemas.microsoft.com/office/drawing/2014/main" val="342095916"/>
                  </a:ext>
                </a:extLst>
              </a:tr>
              <a:tr h="380000">
                <a:tc>
                  <a:txBody>
                    <a:bodyPr/>
                    <a:lstStyle/>
                    <a:p>
                      <a:pPr marL="0" algn="l" defTabSz="914400" rtl="0" eaLnBrk="1" fontAlgn="ctr" latinLnBrk="0" hangingPunct="1"/>
                      <a:r>
                        <a:rPr lang="en-IN" sz="2000" b="1" kern="1200">
                          <a:solidFill>
                            <a:schemeClr val="dk1"/>
                          </a:solidFill>
                          <a:latin typeface="+mn-lt"/>
                          <a:ea typeface="+mn-ea"/>
                          <a:cs typeface="+mn-cs"/>
                        </a:rPr>
                        <a:t>Lecture Hall Complex</a:t>
                      </a:r>
                    </a:p>
                  </a:txBody>
                  <a:tcPr marL="4819" marR="4819" marT="4819" marB="0" anchor="ctr"/>
                </a:tc>
                <a:tc>
                  <a:txBody>
                    <a:bodyPr/>
                    <a:lstStyle/>
                    <a:p>
                      <a:pPr marL="0" algn="l" defTabSz="914400" rtl="0" eaLnBrk="1" fontAlgn="ctr" latinLnBrk="0" hangingPunct="1"/>
                      <a:r>
                        <a:rPr lang="en-IN" sz="2000" b="1" kern="1200" dirty="0">
                          <a:solidFill>
                            <a:schemeClr val="bg2">
                              <a:lumMod val="10000"/>
                            </a:schemeClr>
                          </a:solidFill>
                          <a:latin typeface="+mn-lt"/>
                          <a:ea typeface="+mn-ea"/>
                          <a:cs typeface="+mn-cs"/>
                        </a:rPr>
                        <a:t>             </a:t>
                      </a:r>
                      <a:r>
                        <a:rPr lang="en-IN" sz="2000" b="1" kern="1200" dirty="0" smtClean="0">
                          <a:solidFill>
                            <a:schemeClr val="bg2">
                              <a:lumMod val="10000"/>
                            </a:schemeClr>
                          </a:solidFill>
                          <a:latin typeface="+mn-lt"/>
                          <a:ea typeface="+mn-ea"/>
                          <a:cs typeface="+mn-cs"/>
                        </a:rPr>
                        <a:t>15,763</a:t>
                      </a:r>
                      <a:r>
                        <a:rPr lang="en-IN" sz="2000" b="1" kern="1200" baseline="0" dirty="0" smtClean="0">
                          <a:solidFill>
                            <a:schemeClr val="bg2">
                              <a:lumMod val="10000"/>
                            </a:schemeClr>
                          </a:solidFill>
                          <a:latin typeface="+mn-lt"/>
                          <a:ea typeface="+mn-ea"/>
                          <a:cs typeface="+mn-cs"/>
                        </a:rPr>
                        <a:t> </a:t>
                      </a:r>
                      <a:r>
                        <a:rPr lang="en-IN" sz="2000" b="1" kern="1200" baseline="0" dirty="0" err="1" smtClean="0">
                          <a:solidFill>
                            <a:schemeClr val="bg2">
                              <a:lumMod val="10000"/>
                            </a:schemeClr>
                          </a:solidFill>
                          <a:latin typeface="+mn-lt"/>
                          <a:ea typeface="+mn-ea"/>
                          <a:cs typeface="+mn-cs"/>
                        </a:rPr>
                        <a:t>Sqm</a:t>
                      </a:r>
                      <a:endParaRPr lang="en-IN" sz="2000" b="1" kern="1200" dirty="0">
                        <a:solidFill>
                          <a:schemeClr val="bg2">
                            <a:lumMod val="10000"/>
                          </a:schemeClr>
                        </a:solidFill>
                        <a:latin typeface="+mn-lt"/>
                        <a:ea typeface="+mn-ea"/>
                        <a:cs typeface="+mn-cs"/>
                      </a:endParaRPr>
                    </a:p>
                  </a:txBody>
                  <a:tcPr marL="4819" marR="4819" marT="4819" marB="0" anchor="ctr"/>
                </a:tc>
                <a:extLst>
                  <a:ext uri="{0D108BD9-81ED-4DB2-BD59-A6C34878D82A}">
                    <a16:rowId xmlns:a16="http://schemas.microsoft.com/office/drawing/2014/main" val="1868576113"/>
                  </a:ext>
                </a:extLst>
              </a:tr>
              <a:tr h="437727">
                <a:tc>
                  <a:txBody>
                    <a:bodyPr/>
                    <a:lstStyle/>
                    <a:p>
                      <a:pPr marL="0" algn="l" defTabSz="914400" rtl="0" eaLnBrk="1" fontAlgn="ctr" latinLnBrk="0" hangingPunct="1"/>
                      <a:r>
                        <a:rPr lang="en-IN" sz="2000" b="1" kern="1200" dirty="0">
                          <a:solidFill>
                            <a:schemeClr val="dk1"/>
                          </a:solidFill>
                          <a:latin typeface="+mn-lt"/>
                          <a:ea typeface="+mn-ea"/>
                          <a:cs typeface="+mn-cs"/>
                        </a:rPr>
                        <a:t>Core </a:t>
                      </a:r>
                      <a:r>
                        <a:rPr lang="en-IN" sz="2000" b="1" kern="1200" dirty="0" smtClean="0">
                          <a:solidFill>
                            <a:schemeClr val="dk1"/>
                          </a:solidFill>
                          <a:latin typeface="+mn-lt"/>
                          <a:ea typeface="+mn-ea"/>
                          <a:cs typeface="+mn-cs"/>
                        </a:rPr>
                        <a:t>Lab</a:t>
                      </a:r>
                      <a:endParaRPr lang="en-IN" sz="2000" b="1" kern="1200" dirty="0">
                        <a:solidFill>
                          <a:schemeClr val="dk1"/>
                        </a:solidFill>
                        <a:latin typeface="+mn-lt"/>
                        <a:ea typeface="+mn-ea"/>
                        <a:cs typeface="+mn-cs"/>
                      </a:endParaRPr>
                    </a:p>
                  </a:txBody>
                  <a:tcPr marL="4819" marR="4819" marT="4819" marB="0" anchor="ctr"/>
                </a:tc>
                <a:tc>
                  <a:txBody>
                    <a:bodyPr/>
                    <a:lstStyle/>
                    <a:p>
                      <a:pPr marL="0" algn="l" defTabSz="914400" rtl="0" eaLnBrk="1" fontAlgn="ctr" latinLnBrk="0" hangingPunct="1"/>
                      <a:r>
                        <a:rPr lang="en-IN" sz="2000" b="1" kern="1200" dirty="0">
                          <a:solidFill>
                            <a:schemeClr val="bg2">
                              <a:lumMod val="10000"/>
                            </a:schemeClr>
                          </a:solidFill>
                          <a:latin typeface="+mn-lt"/>
                          <a:ea typeface="+mn-ea"/>
                          <a:cs typeface="+mn-cs"/>
                        </a:rPr>
                        <a:t>               </a:t>
                      </a:r>
                      <a:r>
                        <a:rPr lang="en-IN" sz="2000" b="1" kern="1200" dirty="0" smtClean="0">
                          <a:solidFill>
                            <a:schemeClr val="bg2">
                              <a:lumMod val="10000"/>
                            </a:schemeClr>
                          </a:solidFill>
                          <a:latin typeface="+mn-lt"/>
                          <a:ea typeface="+mn-ea"/>
                          <a:cs typeface="+mn-cs"/>
                        </a:rPr>
                        <a:t>2,805</a:t>
                      </a:r>
                      <a:r>
                        <a:rPr lang="en-IN" sz="2000" b="1" kern="1200" baseline="0" dirty="0" smtClean="0">
                          <a:solidFill>
                            <a:schemeClr val="bg2">
                              <a:lumMod val="10000"/>
                            </a:schemeClr>
                          </a:solidFill>
                          <a:latin typeface="+mn-lt"/>
                          <a:ea typeface="+mn-ea"/>
                          <a:cs typeface="+mn-cs"/>
                        </a:rPr>
                        <a:t> </a:t>
                      </a:r>
                      <a:r>
                        <a:rPr lang="en-IN" sz="2000" b="1" kern="1200" baseline="0" dirty="0" err="1" smtClean="0">
                          <a:solidFill>
                            <a:schemeClr val="bg2">
                              <a:lumMod val="10000"/>
                            </a:schemeClr>
                          </a:solidFill>
                          <a:latin typeface="+mn-lt"/>
                          <a:ea typeface="+mn-ea"/>
                          <a:cs typeface="+mn-cs"/>
                        </a:rPr>
                        <a:t>Sqm</a:t>
                      </a:r>
                      <a:endParaRPr lang="en-IN" sz="2000" b="1" kern="1200" dirty="0">
                        <a:solidFill>
                          <a:schemeClr val="bg2">
                            <a:lumMod val="10000"/>
                          </a:schemeClr>
                        </a:solidFill>
                        <a:latin typeface="+mn-lt"/>
                        <a:ea typeface="+mn-ea"/>
                        <a:cs typeface="+mn-cs"/>
                      </a:endParaRPr>
                    </a:p>
                  </a:txBody>
                  <a:tcPr marL="4819" marR="4819" marT="4819" marB="0" anchor="ctr"/>
                </a:tc>
                <a:extLst>
                  <a:ext uri="{0D108BD9-81ED-4DB2-BD59-A6C34878D82A}">
                    <a16:rowId xmlns:a16="http://schemas.microsoft.com/office/drawing/2014/main" val="1515367403"/>
                  </a:ext>
                </a:extLst>
              </a:tr>
              <a:tr h="380000">
                <a:tc>
                  <a:txBody>
                    <a:bodyPr/>
                    <a:lstStyle/>
                    <a:p>
                      <a:pPr marL="0" algn="l" defTabSz="914400" rtl="0" eaLnBrk="1" fontAlgn="ctr" latinLnBrk="0" hangingPunct="1"/>
                      <a:r>
                        <a:rPr lang="en-IN" sz="2000" b="1" kern="1200">
                          <a:solidFill>
                            <a:schemeClr val="dk1"/>
                          </a:solidFill>
                          <a:latin typeface="+mn-lt"/>
                          <a:ea typeface="+mn-ea"/>
                          <a:cs typeface="+mn-cs"/>
                        </a:rPr>
                        <a:t>Administrative Building</a:t>
                      </a:r>
                    </a:p>
                  </a:txBody>
                  <a:tcPr marL="4819" marR="4819" marT="4819" marB="0" anchor="ctr"/>
                </a:tc>
                <a:tc>
                  <a:txBody>
                    <a:bodyPr/>
                    <a:lstStyle/>
                    <a:p>
                      <a:pPr marL="0" algn="l" defTabSz="914400" rtl="0" eaLnBrk="1" fontAlgn="ctr" latinLnBrk="0" hangingPunct="1"/>
                      <a:r>
                        <a:rPr lang="en-IN" sz="2000" b="1" kern="1200" dirty="0">
                          <a:solidFill>
                            <a:schemeClr val="dk1"/>
                          </a:solidFill>
                          <a:latin typeface="+mn-lt"/>
                          <a:ea typeface="+mn-ea"/>
                          <a:cs typeface="+mn-cs"/>
                        </a:rPr>
                        <a:t>               </a:t>
                      </a:r>
                      <a:r>
                        <a:rPr lang="en-IN" sz="2000" b="1" kern="1200" dirty="0" smtClean="0">
                          <a:solidFill>
                            <a:schemeClr val="dk1"/>
                          </a:solidFill>
                          <a:latin typeface="+mn-lt"/>
                          <a:ea typeface="+mn-ea"/>
                          <a:cs typeface="+mn-cs"/>
                        </a:rPr>
                        <a:t>6,840</a:t>
                      </a:r>
                      <a:r>
                        <a:rPr lang="en-IN" sz="2000" b="1" kern="1200" baseline="0" dirty="0" smtClean="0">
                          <a:solidFill>
                            <a:schemeClr val="dk1"/>
                          </a:solidFill>
                          <a:latin typeface="+mn-lt"/>
                          <a:ea typeface="+mn-ea"/>
                          <a:cs typeface="+mn-cs"/>
                        </a:rPr>
                        <a:t> </a:t>
                      </a:r>
                      <a:r>
                        <a:rPr lang="en-IN" sz="2000" b="1" kern="1200" baseline="0" dirty="0" err="1" smtClean="0">
                          <a:solidFill>
                            <a:schemeClr val="dk1"/>
                          </a:solidFill>
                          <a:latin typeface="+mn-lt"/>
                          <a:ea typeface="+mn-ea"/>
                          <a:cs typeface="+mn-cs"/>
                        </a:rPr>
                        <a:t>Sqm</a:t>
                      </a:r>
                      <a:endParaRPr lang="en-IN" sz="2000" b="1" kern="1200" dirty="0">
                        <a:solidFill>
                          <a:schemeClr val="dk1"/>
                        </a:solidFill>
                        <a:latin typeface="+mn-lt"/>
                        <a:ea typeface="+mn-ea"/>
                        <a:cs typeface="+mn-cs"/>
                      </a:endParaRPr>
                    </a:p>
                  </a:txBody>
                  <a:tcPr marL="4819" marR="4819" marT="4819" marB="0" anchor="ctr"/>
                </a:tc>
                <a:extLst>
                  <a:ext uri="{0D108BD9-81ED-4DB2-BD59-A6C34878D82A}">
                    <a16:rowId xmlns:a16="http://schemas.microsoft.com/office/drawing/2014/main" val="691277584"/>
                  </a:ext>
                </a:extLst>
              </a:tr>
              <a:tr h="380000">
                <a:tc>
                  <a:txBody>
                    <a:bodyPr/>
                    <a:lstStyle/>
                    <a:p>
                      <a:pPr marL="0" algn="l" defTabSz="914400" rtl="0" eaLnBrk="1" fontAlgn="ctr" latinLnBrk="0" hangingPunct="1"/>
                      <a:r>
                        <a:rPr lang="en-IN" sz="2000" b="1" kern="1200" dirty="0">
                          <a:solidFill>
                            <a:schemeClr val="dk1"/>
                          </a:solidFill>
                          <a:latin typeface="+mn-lt"/>
                          <a:ea typeface="+mn-ea"/>
                          <a:cs typeface="+mn-cs"/>
                        </a:rPr>
                        <a:t>Dining Hall</a:t>
                      </a:r>
                    </a:p>
                  </a:txBody>
                  <a:tcPr marL="4819" marR="4819" marT="4819" marB="0" anchor="ctr"/>
                </a:tc>
                <a:tc>
                  <a:txBody>
                    <a:bodyPr/>
                    <a:lstStyle/>
                    <a:p>
                      <a:pPr marL="0" algn="l" defTabSz="914400" rtl="0" eaLnBrk="1" fontAlgn="ctr" latinLnBrk="0" hangingPunct="1"/>
                      <a:r>
                        <a:rPr lang="en-IN" sz="2000" b="1" kern="1200" dirty="0">
                          <a:solidFill>
                            <a:schemeClr val="dk1"/>
                          </a:solidFill>
                          <a:latin typeface="+mn-lt"/>
                          <a:ea typeface="+mn-ea"/>
                          <a:cs typeface="+mn-cs"/>
                        </a:rPr>
                        <a:t>               </a:t>
                      </a:r>
                      <a:r>
                        <a:rPr lang="en-IN" sz="2000" b="1" kern="1200" dirty="0" smtClean="0">
                          <a:solidFill>
                            <a:schemeClr val="dk1"/>
                          </a:solidFill>
                          <a:latin typeface="+mn-lt"/>
                          <a:ea typeface="+mn-ea"/>
                          <a:cs typeface="+mn-cs"/>
                        </a:rPr>
                        <a:t>4,637</a:t>
                      </a:r>
                      <a:r>
                        <a:rPr lang="en-IN" sz="2000" b="1" kern="1200" baseline="0" dirty="0" smtClean="0">
                          <a:solidFill>
                            <a:schemeClr val="dk1"/>
                          </a:solidFill>
                          <a:latin typeface="+mn-lt"/>
                          <a:ea typeface="+mn-ea"/>
                          <a:cs typeface="+mn-cs"/>
                        </a:rPr>
                        <a:t> </a:t>
                      </a:r>
                      <a:r>
                        <a:rPr lang="en-IN" sz="2000" b="1" kern="1200" baseline="0" dirty="0" err="1" smtClean="0">
                          <a:solidFill>
                            <a:schemeClr val="dk1"/>
                          </a:solidFill>
                          <a:latin typeface="+mn-lt"/>
                          <a:ea typeface="+mn-ea"/>
                          <a:cs typeface="+mn-cs"/>
                        </a:rPr>
                        <a:t>Sqm</a:t>
                      </a:r>
                      <a:endParaRPr lang="en-IN" sz="2000" b="1" kern="1200" dirty="0">
                        <a:solidFill>
                          <a:schemeClr val="dk1"/>
                        </a:solidFill>
                        <a:latin typeface="+mn-lt"/>
                        <a:ea typeface="+mn-ea"/>
                        <a:cs typeface="+mn-cs"/>
                      </a:endParaRPr>
                    </a:p>
                  </a:txBody>
                  <a:tcPr marL="4819" marR="4819" marT="4819" marB="0" anchor="ctr"/>
                </a:tc>
                <a:extLst>
                  <a:ext uri="{0D108BD9-81ED-4DB2-BD59-A6C34878D82A}">
                    <a16:rowId xmlns:a16="http://schemas.microsoft.com/office/drawing/2014/main" val="1674698803"/>
                  </a:ext>
                </a:extLst>
              </a:tr>
              <a:tr h="380000">
                <a:tc>
                  <a:txBody>
                    <a:bodyPr/>
                    <a:lstStyle/>
                    <a:p>
                      <a:pPr marL="0" algn="l" defTabSz="914400" rtl="0" eaLnBrk="1" fontAlgn="ctr" latinLnBrk="0" hangingPunct="1"/>
                      <a:r>
                        <a:rPr lang="en-IN" sz="2000" b="1" kern="1200">
                          <a:solidFill>
                            <a:schemeClr val="dk1"/>
                          </a:solidFill>
                          <a:latin typeface="+mn-lt"/>
                          <a:ea typeface="+mn-ea"/>
                          <a:cs typeface="+mn-cs"/>
                        </a:rPr>
                        <a:t>Health Care Centre</a:t>
                      </a:r>
                    </a:p>
                  </a:txBody>
                  <a:tcPr marL="4819" marR="4819" marT="4819" marB="0" anchor="ctr"/>
                </a:tc>
                <a:tc>
                  <a:txBody>
                    <a:bodyPr/>
                    <a:lstStyle/>
                    <a:p>
                      <a:pPr marL="0" algn="l" defTabSz="914400" rtl="0" eaLnBrk="1" fontAlgn="ctr" latinLnBrk="0" hangingPunct="1"/>
                      <a:r>
                        <a:rPr lang="en-IN" sz="2000" b="1" kern="1200" dirty="0">
                          <a:solidFill>
                            <a:schemeClr val="dk1"/>
                          </a:solidFill>
                          <a:latin typeface="+mn-lt"/>
                          <a:ea typeface="+mn-ea"/>
                          <a:cs typeface="+mn-cs"/>
                        </a:rPr>
                        <a:t>               </a:t>
                      </a:r>
                      <a:r>
                        <a:rPr lang="en-IN" sz="2000" b="1" kern="1200" dirty="0" smtClean="0">
                          <a:solidFill>
                            <a:schemeClr val="dk1"/>
                          </a:solidFill>
                          <a:latin typeface="+mn-lt"/>
                          <a:ea typeface="+mn-ea"/>
                          <a:cs typeface="+mn-cs"/>
                        </a:rPr>
                        <a:t>1,600</a:t>
                      </a:r>
                      <a:r>
                        <a:rPr lang="en-IN" sz="2000" b="1" kern="1200" baseline="0" dirty="0" smtClean="0">
                          <a:solidFill>
                            <a:schemeClr val="dk1"/>
                          </a:solidFill>
                          <a:latin typeface="+mn-lt"/>
                          <a:ea typeface="+mn-ea"/>
                          <a:cs typeface="+mn-cs"/>
                        </a:rPr>
                        <a:t> </a:t>
                      </a:r>
                      <a:r>
                        <a:rPr lang="en-IN" sz="2000" b="1" kern="1200" baseline="0" dirty="0" err="1" smtClean="0">
                          <a:solidFill>
                            <a:schemeClr val="dk1"/>
                          </a:solidFill>
                          <a:latin typeface="+mn-lt"/>
                          <a:ea typeface="+mn-ea"/>
                          <a:cs typeface="+mn-cs"/>
                        </a:rPr>
                        <a:t>Sqm</a:t>
                      </a:r>
                      <a:endParaRPr lang="en-IN" sz="2000" b="1" kern="1200" dirty="0">
                        <a:solidFill>
                          <a:schemeClr val="dk1"/>
                        </a:solidFill>
                        <a:latin typeface="+mn-lt"/>
                        <a:ea typeface="+mn-ea"/>
                        <a:cs typeface="+mn-cs"/>
                      </a:endParaRPr>
                    </a:p>
                  </a:txBody>
                  <a:tcPr marL="4819" marR="4819" marT="4819" marB="0" anchor="ctr"/>
                </a:tc>
                <a:extLst>
                  <a:ext uri="{0D108BD9-81ED-4DB2-BD59-A6C34878D82A}">
                    <a16:rowId xmlns:a16="http://schemas.microsoft.com/office/drawing/2014/main" val="190266330"/>
                  </a:ext>
                </a:extLst>
              </a:tr>
              <a:tr h="380000">
                <a:tc>
                  <a:txBody>
                    <a:bodyPr/>
                    <a:lstStyle/>
                    <a:p>
                      <a:pPr marL="0" algn="l" defTabSz="914400" rtl="0" eaLnBrk="1" fontAlgn="ctr" latinLnBrk="0" hangingPunct="1"/>
                      <a:r>
                        <a:rPr lang="en-IN" sz="2000" b="1" kern="1200">
                          <a:solidFill>
                            <a:schemeClr val="dk1"/>
                          </a:solidFill>
                          <a:latin typeface="+mn-lt"/>
                          <a:ea typeface="+mn-ea"/>
                          <a:cs typeface="+mn-cs"/>
                        </a:rPr>
                        <a:t>Campus School</a:t>
                      </a:r>
                    </a:p>
                  </a:txBody>
                  <a:tcPr marL="4819" marR="4819" marT="4819" marB="0" anchor="ctr"/>
                </a:tc>
                <a:tc>
                  <a:txBody>
                    <a:bodyPr/>
                    <a:lstStyle/>
                    <a:p>
                      <a:pPr marL="0" algn="l" defTabSz="914400" rtl="0" eaLnBrk="1" fontAlgn="ctr" latinLnBrk="0" hangingPunct="1"/>
                      <a:r>
                        <a:rPr lang="en-IN" sz="2000" b="1" kern="1200" dirty="0">
                          <a:solidFill>
                            <a:schemeClr val="dk1"/>
                          </a:solidFill>
                          <a:latin typeface="+mn-lt"/>
                          <a:ea typeface="+mn-ea"/>
                          <a:cs typeface="+mn-cs"/>
                        </a:rPr>
                        <a:t>               </a:t>
                      </a:r>
                      <a:r>
                        <a:rPr lang="en-IN" sz="2000" b="1" kern="1200" dirty="0" smtClean="0">
                          <a:solidFill>
                            <a:schemeClr val="dk1"/>
                          </a:solidFill>
                          <a:latin typeface="+mn-lt"/>
                          <a:ea typeface="+mn-ea"/>
                          <a:cs typeface="+mn-cs"/>
                        </a:rPr>
                        <a:t>3,090</a:t>
                      </a:r>
                      <a:r>
                        <a:rPr lang="en-IN" sz="2000" b="1" kern="1200" baseline="0" dirty="0" smtClean="0">
                          <a:solidFill>
                            <a:schemeClr val="dk1"/>
                          </a:solidFill>
                          <a:latin typeface="+mn-lt"/>
                          <a:ea typeface="+mn-ea"/>
                          <a:cs typeface="+mn-cs"/>
                        </a:rPr>
                        <a:t> </a:t>
                      </a:r>
                      <a:r>
                        <a:rPr lang="en-IN" sz="2000" b="1" kern="1200" baseline="0" dirty="0" err="1" smtClean="0">
                          <a:solidFill>
                            <a:schemeClr val="dk1"/>
                          </a:solidFill>
                          <a:latin typeface="+mn-lt"/>
                          <a:ea typeface="+mn-ea"/>
                          <a:cs typeface="+mn-cs"/>
                        </a:rPr>
                        <a:t>Sqm</a:t>
                      </a:r>
                      <a:endParaRPr lang="en-IN" sz="2000" b="1" kern="1200" dirty="0">
                        <a:solidFill>
                          <a:schemeClr val="dk1"/>
                        </a:solidFill>
                        <a:latin typeface="+mn-lt"/>
                        <a:ea typeface="+mn-ea"/>
                        <a:cs typeface="+mn-cs"/>
                      </a:endParaRPr>
                    </a:p>
                  </a:txBody>
                  <a:tcPr marL="4819" marR="4819" marT="4819" marB="0" anchor="ctr"/>
                </a:tc>
                <a:extLst>
                  <a:ext uri="{0D108BD9-81ED-4DB2-BD59-A6C34878D82A}">
                    <a16:rowId xmlns:a16="http://schemas.microsoft.com/office/drawing/2014/main" val="1689290083"/>
                  </a:ext>
                </a:extLst>
              </a:tr>
            </a:tbl>
          </a:graphicData>
        </a:graphic>
      </p:graphicFrame>
    </p:spTree>
    <p:extLst>
      <p:ext uri="{BB962C8B-B14F-4D97-AF65-F5344CB8AC3E}">
        <p14:creationId xmlns:p14="http://schemas.microsoft.com/office/powerpoint/2010/main" val="329432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48400"/>
            <a:ext cx="12192000" cy="609600"/>
          </a:xfrm>
          <a:prstGeom prst="rect">
            <a:avLst/>
          </a:prstGeom>
        </p:spPr>
      </p:pic>
      <p:pic>
        <p:nvPicPr>
          <p:cNvPr id="3" name="Picture 2"/>
          <p:cNvPicPr>
            <a:picLocks noChangeAspect="1"/>
          </p:cNvPicPr>
          <p:nvPr/>
        </p:nvPicPr>
        <p:blipFill>
          <a:blip r:embed="rId3"/>
          <a:stretch>
            <a:fillRect/>
          </a:stretch>
        </p:blipFill>
        <p:spPr>
          <a:xfrm>
            <a:off x="0" y="664440"/>
            <a:ext cx="12192000" cy="231787"/>
          </a:xfrm>
          <a:prstGeom prst="rect">
            <a:avLst/>
          </a:prstGeom>
        </p:spPr>
      </p:pic>
      <p:sp>
        <p:nvSpPr>
          <p:cNvPr id="7" name="TextBox 6"/>
          <p:cNvSpPr txBox="1"/>
          <p:nvPr/>
        </p:nvSpPr>
        <p:spPr>
          <a:xfrm>
            <a:off x="1885720" y="3033704"/>
            <a:ext cx="8715800" cy="1077218"/>
          </a:xfrm>
          <a:prstGeom prst="rect">
            <a:avLst/>
          </a:prstGeom>
          <a:noFill/>
        </p:spPr>
        <p:txBody>
          <a:bodyPr wrap="square" rtlCol="0">
            <a:spAutoFit/>
          </a:bodyPr>
          <a:lstStyle/>
          <a:p>
            <a:pPr algn="ctr"/>
            <a:r>
              <a:rPr lang="en-US" sz="3200" b="1" dirty="0" smtClean="0">
                <a:solidFill>
                  <a:schemeClr val="accent1">
                    <a:lumMod val="75000"/>
                  </a:schemeClr>
                </a:solidFill>
              </a:rPr>
              <a:t>Architectural Features of Various Buildings </a:t>
            </a:r>
          </a:p>
          <a:p>
            <a:pPr algn="ctr"/>
            <a:r>
              <a:rPr lang="en-US" sz="3200" b="1" dirty="0" smtClean="0">
                <a:solidFill>
                  <a:schemeClr val="accent1">
                    <a:lumMod val="75000"/>
                  </a:schemeClr>
                </a:solidFill>
              </a:rPr>
              <a:t>on Campus</a:t>
            </a:r>
            <a:endParaRPr lang="en-IN" sz="3200" b="1" dirty="0">
              <a:solidFill>
                <a:schemeClr val="accent1">
                  <a:lumMod val="75000"/>
                </a:schemeClr>
              </a:solidFill>
            </a:endParaRPr>
          </a:p>
        </p:txBody>
      </p:sp>
    </p:spTree>
    <p:extLst>
      <p:ext uri="{BB962C8B-B14F-4D97-AF65-F5344CB8AC3E}">
        <p14:creationId xmlns:p14="http://schemas.microsoft.com/office/powerpoint/2010/main" val="1951444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TotalTime>
  <Words>2649</Words>
  <Application>Microsoft Office PowerPoint</Application>
  <PresentationFormat>Widescreen</PresentationFormat>
  <Paragraphs>414</Paragraphs>
  <Slides>66</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5" baseType="lpstr">
      <vt:lpstr>Arial</vt:lpstr>
      <vt:lpstr>Calibri</vt:lpstr>
      <vt:lpstr>Calibri Light</vt:lpstr>
      <vt:lpstr>Georgia</vt:lpstr>
      <vt:lpstr>Segoe UI</vt:lpstr>
      <vt:lpstr>Tahoma</vt:lpstr>
      <vt:lpstr>Times New Roman</vt:lpstr>
      <vt:lpstr>Office Theme</vt:lpstr>
      <vt:lpstr>AutoCAD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dc:creator>
  <cp:lastModifiedBy>praveen</cp:lastModifiedBy>
  <cp:revision>124</cp:revision>
  <dcterms:created xsi:type="dcterms:W3CDTF">2021-04-18T13:34:01Z</dcterms:created>
  <dcterms:modified xsi:type="dcterms:W3CDTF">2023-09-20T11:57:22Z</dcterms:modified>
</cp:coreProperties>
</file>